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8" r:id="rId3"/>
    <p:sldId id="257" r:id="rId4"/>
    <p:sldId id="281" r:id="rId5"/>
    <p:sldId id="260" r:id="rId6"/>
    <p:sldId id="261" r:id="rId7"/>
    <p:sldId id="262" r:id="rId8"/>
    <p:sldId id="271" r:id="rId9"/>
    <p:sldId id="263" r:id="rId10"/>
    <p:sldId id="264" r:id="rId11"/>
    <p:sldId id="283" r:id="rId12"/>
    <p:sldId id="265" r:id="rId13"/>
    <p:sldId id="282" r:id="rId14"/>
    <p:sldId id="284" r:id="rId15"/>
    <p:sldId id="285" r:id="rId16"/>
    <p:sldId id="272" r:id="rId17"/>
    <p:sldId id="268" r:id="rId18"/>
    <p:sldId id="286" r:id="rId19"/>
    <p:sldId id="269" r:id="rId20"/>
    <p:sldId id="266" r:id="rId21"/>
    <p:sldId id="274" r:id="rId22"/>
    <p:sldId id="280" r:id="rId23"/>
    <p:sldId id="276" r:id="rId24"/>
    <p:sldId id="277" r:id="rId25"/>
    <p:sldId id="278" r:id="rId26"/>
    <p:sldId id="279" r:id="rId27"/>
    <p:sldId id="275" r:id="rId28"/>
    <p:sldId id="267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B926A-3C7F-4A49-A516-E32F55E2BD26}" type="datetimeFigureOut">
              <a:rPr lang="pl-PL" smtClean="0"/>
              <a:t>31.10.2025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77F90-691D-4B23-AF2C-DF36D84BCA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257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77F90-691D-4B23-AF2C-DF36D84BCA2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4083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77F90-691D-4B23-AF2C-DF36D84BCA24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730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 userDrawn="1"/>
        </p:nvSpPr>
        <p:spPr>
          <a:xfrm>
            <a:off x="7443387" y="6035779"/>
            <a:ext cx="1700613" cy="822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7645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747320"/>
            <a:ext cx="685800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Imię i nazwisko autora</a:t>
            </a:r>
            <a:endParaRPr lang="en-US" dirty="0"/>
          </a:p>
        </p:txBody>
      </p:sp>
      <p:sp>
        <p:nvSpPr>
          <p:cNvPr id="7" name="pole tekstowe 6"/>
          <p:cNvSpPr txBox="1"/>
          <p:nvPr userDrawn="1"/>
        </p:nvSpPr>
        <p:spPr>
          <a:xfrm>
            <a:off x="2557500" y="88798"/>
            <a:ext cx="640703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700" i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Regionalny Ośrodek Metodyczno-Edukacyjny </a:t>
            </a:r>
            <a:r>
              <a:rPr lang="pl-PL" sz="1700" i="0" dirty="0">
                <a:solidFill>
                  <a:schemeClr val="accent2">
                    <a:lumMod val="75000"/>
                  </a:schemeClr>
                </a:solidFill>
              </a:rPr>
              <a:t>„</a:t>
            </a:r>
            <a:r>
              <a:rPr lang="pl-PL" sz="1700" i="0" dirty="0" err="1">
                <a:solidFill>
                  <a:schemeClr val="accent2">
                    <a:lumMod val="75000"/>
                  </a:schemeClr>
                </a:solidFill>
              </a:rPr>
              <a:t>Metis</a:t>
            </a:r>
            <a:r>
              <a:rPr lang="pl-PL" sz="1700" i="0" dirty="0">
                <a:solidFill>
                  <a:schemeClr val="accent2">
                    <a:lumMod val="75000"/>
                  </a:schemeClr>
                </a:solidFill>
              </a:rPr>
              <a:t>”</a:t>
            </a:r>
            <a:r>
              <a:rPr lang="pl-PL" sz="1700" i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 Katowicach</a:t>
            </a:r>
          </a:p>
        </p:txBody>
      </p:sp>
      <p:sp>
        <p:nvSpPr>
          <p:cNvPr id="8" name="pole tekstowe 7"/>
          <p:cNvSpPr txBox="1"/>
          <p:nvPr userDrawn="1"/>
        </p:nvSpPr>
        <p:spPr>
          <a:xfrm>
            <a:off x="3196129" y="6095601"/>
            <a:ext cx="574998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ul. Drozdów 17 i 21, 40-530 Katowice, tel.: 32 209 53 12 lub 14</a:t>
            </a:r>
          </a:p>
          <a:p>
            <a:pPr algn="r"/>
            <a:r>
              <a:rPr lang="pl-PL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www.metis.pl, e-mail: sekretariat@metis.pl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9" y="165712"/>
            <a:ext cx="2001356" cy="105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Łącznik prostoliniowy 10"/>
          <p:cNvCxnSpPr/>
          <p:nvPr userDrawn="1"/>
        </p:nvCxnSpPr>
        <p:spPr>
          <a:xfrm flipH="1">
            <a:off x="3127761" y="6035779"/>
            <a:ext cx="5749986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 userDrawn="1"/>
        </p:nvCxnSpPr>
        <p:spPr>
          <a:xfrm flipH="1">
            <a:off x="3127761" y="535044"/>
            <a:ext cx="5749986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19678"/>
            <a:ext cx="2602404" cy="103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2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07BA1-329E-4EE6-9590-86EEFF7FF610}" type="datetime1">
              <a:rPr lang="pl-PL" smtClean="0"/>
              <a:t>31.10.2025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607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122D-D104-4629-9323-DFD1D3E8AA88}" type="datetime1">
              <a:rPr lang="pl-PL" smtClean="0"/>
              <a:t>31.10.2025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92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3E2-3876-40F2-805F-F65962606C2E}" type="datetime1">
              <a:rPr lang="pl-PL" smtClean="0"/>
              <a:t>31.10.2025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814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2D66-1698-4760-B4FF-0AEB66408F49}" type="datetime1">
              <a:rPr lang="pl-PL" smtClean="0"/>
              <a:t>31.10.2025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17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2D22-E7C0-487A-8F71-2CFAF2C76BA3}" type="datetime1">
              <a:rPr lang="pl-PL" smtClean="0"/>
              <a:t>31.10.2025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827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3593-5F0D-4F81-B206-246372FF92AB}" type="datetime1">
              <a:rPr lang="pl-PL" smtClean="0"/>
              <a:t>31.10.2025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632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04F9-871C-41C3-B020-4BED7310E2ED}" type="datetime1">
              <a:rPr lang="pl-PL" smtClean="0"/>
              <a:t>31.10.2025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72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B5876-4EE6-4F76-AFED-0A0C8C4EB7F9}" type="datetime1">
              <a:rPr lang="pl-PL" smtClean="0"/>
              <a:t>31.10.2025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54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2257-8473-4D42-ACBE-8EA970B87220}" type="datetime1">
              <a:rPr lang="pl-PL" smtClean="0"/>
              <a:t>31.10.2025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677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5F3EF-121C-4B64-B362-7F8B2A4048FD}" type="datetime1">
              <a:rPr lang="pl-PL" smtClean="0"/>
              <a:t>31.10.2025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82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463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582B2-B683-4D6D-8E1A-DDB07DC0ADF7}" type="datetime1">
              <a:rPr lang="pl-PL" smtClean="0"/>
              <a:t>31.10.2025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2066" y="6356351"/>
            <a:ext cx="502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Gabriela Niemiec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9414" y="6356351"/>
            <a:ext cx="679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FA3DA-5879-4D6A-B7FF-81044DA4ED9A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6203" y="6285483"/>
            <a:ext cx="1667797" cy="4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95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br>
              <a:rPr lang="pl-PL" sz="4800" b="1" dirty="0"/>
            </a:br>
            <a:r>
              <a:rPr lang="pl-PL" sz="4800" b="1" dirty="0"/>
              <a:t>Jak wychować bez lęku samodzielne dziecko.</a:t>
            </a:r>
            <a:br>
              <a:rPr lang="pl-PL" sz="4800" b="1" dirty="0"/>
            </a:br>
            <a:r>
              <a:rPr lang="pl-PL" sz="3600" b="1" i="1" dirty="0"/>
              <a:t>Jak uczyć właściwych </a:t>
            </a:r>
            <a:r>
              <a:rPr lang="pl-PL" sz="3600" b="1" i="1" dirty="0" err="1"/>
              <a:t>zachowań</a:t>
            </a:r>
            <a:r>
              <a:rPr lang="pl-PL" sz="3600" b="1" i="1" dirty="0"/>
              <a:t>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r>
              <a:rPr lang="pl-PL" b="1" dirty="0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632575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/>
              <a:t>Dlaczego tak trudno dorosłym, pozwolić dziecku na samodzielne działania?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Obawa o bezpieczeństwo dziecka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	Rodzice często zapominają, że ochrona malucha przed niebezpieczeństwem powinna być tak samo ważna, jak wspieranie go w dążeniu do samodzielności. </a:t>
            </a:r>
          </a:p>
          <a:p>
            <a:pPr marL="0" indent="0">
              <a:buNone/>
            </a:pPr>
            <a:r>
              <a:rPr lang="pl-PL" b="1" dirty="0"/>
              <a:t>	Przy odrobinie zdrowego rozsądku oraz w kontrolowanych warunkach można bez większych problemów pogodzić troskę o bezpieczeństwo dziecka z jego potrzebą autonomii. </a:t>
            </a:r>
          </a:p>
          <a:p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001139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Dlaczego…c.d.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b="1" dirty="0">
                <a:solidFill>
                  <a:prstClr val="black"/>
                </a:solidFill>
              </a:rPr>
              <a:t>Obawa przed konsekwencjami</a:t>
            </a:r>
            <a:r>
              <a:rPr lang="pl-PL" dirty="0">
                <a:solidFill>
                  <a:prstClr val="black"/>
                </a:solidFill>
              </a:rPr>
              <a:t>. 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	Często rodzice/ dorośli wyręczają dziecko w czymś, co chciałoby zrobić samodzielnie. Uważają, że zrobią to szybciej i lepiej, i bezpieczniej. 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	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	Często też chcą uniknąć konsekwencji wynikających z dziecięcych samodzielnych działań (np. rozlanej zupy, brudnego stołu lub poplamionego ubrania, a także poparzenia).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148635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Dlaczego tak trudno…c.d.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Brak czasu i wygoda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	Obecnie żyjemy w ciągłym pośpiechu. Nieustannie gdzieś pędzimy i na wszystko brakuje nam czasu. </a:t>
            </a:r>
          </a:p>
          <a:p>
            <a:pPr marL="0" indent="0">
              <a:buNone/>
            </a:pPr>
            <a:r>
              <a:rPr lang="pl-PL" dirty="0"/>
              <a:t>Aby zdążyć do pracy lub na umówione spotkanie, wyręczamy dzieci i wykonujemy za nie większość czynności, zasłaniając się bezpieczeństwem dziecka, co nie sprzyja jego samodzielności oraz nauce właściwych </a:t>
            </a:r>
            <a:r>
              <a:rPr lang="pl-PL" dirty="0" err="1"/>
              <a:t>zachowań</a:t>
            </a:r>
            <a:r>
              <a:rPr lang="pl-PL" dirty="0"/>
              <a:t>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417090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Dlaczego…c.d.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b="1" dirty="0">
                <a:solidFill>
                  <a:prstClr val="black"/>
                </a:solidFill>
              </a:rPr>
              <a:t>Nadmierna troska i ochrona</a:t>
            </a:r>
            <a:r>
              <a:rPr lang="pl-PL" dirty="0">
                <a:solidFill>
                  <a:prstClr val="black"/>
                </a:solidFill>
              </a:rPr>
              <a:t>. 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	Nadopiekuńczy rodzice starają się zrobić wszystko, aby ochronić dzieci przed niebezpiecznymi, trudnymi  sytuacjami, porażkami oraz przykrymi emocjami. 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	W rezultacie kształtują u nich poczucie bezradności i zależności od osób dorosłych.  </a:t>
            </a:r>
          </a:p>
          <a:p>
            <a:pPr marL="0" lvl="0" indent="0">
              <a:buNone/>
            </a:pPr>
            <a:r>
              <a:rPr lang="pl-PL" dirty="0">
                <a:solidFill>
                  <a:prstClr val="black"/>
                </a:solidFill>
              </a:rPr>
              <a:t>Dziecko wcale nie czuje się bezpiecznie.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657268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Zadania przedszkola PP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2. Tworzenie warunków umożliwiających dzieciom swobodny rozwój, zabawę i odpoczynek w poczuciu bezpieczeństwa.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7. Tworzenie sytuacji sprzyjających rozwojowi nawyków i </a:t>
            </a:r>
            <a:r>
              <a:rPr lang="pl-PL" dirty="0" err="1"/>
              <a:t>zachowań</a:t>
            </a:r>
            <a:r>
              <a:rPr lang="pl-PL" dirty="0"/>
              <a:t> prowadzących do samodzielności, dbania o zdrowie, sprawność ruchową i bezpieczeństwo, w tym bezpieczeństwo w ruchu drogowym.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10. Tworzenie warunków pozwalających na bezpieczną, samodzielną eksplorację otaczającej dziecko przyrody, stymulujących rozwój wrażliwości i umożliwiających poznanie wartości oraz norm odnoszących się do środowiska przyrodniczego, adekwatnych do etapu rozwoju dziecka.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442242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Zadania…c.d.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11. Tworzenie warunków umożliwiających bezpieczną, samodzielną eksplorację elementów techniki w otoczeniu, konstruowania, majsterkowania, planowania i podejmowania intencjonalnego działania, prezentowania wytworów swojej pracy.</a:t>
            </a:r>
          </a:p>
          <a:p>
            <a:pPr marL="0" indent="0">
              <a:buNone/>
            </a:pPr>
            <a:r>
              <a:rPr lang="pl-PL" dirty="0"/>
              <a:t>14. Systematyczne uzupełnianie, za zgodą rodziców, realizowanych treści wychowawczych o nowe zagadnienia, wynikające z pojawienia się w otoczeniu dziecka zmian i zjawisk istotnych dla jego bezpieczeństwa i harmonijnego rozwoju.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4214097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Podstawa programowa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600" b="1" dirty="0"/>
              <a:t>Samodzielność, bezpieczeństwo i właściwe zachowania a treści programowe</a:t>
            </a:r>
          </a:p>
          <a:p>
            <a:pPr marL="0" indent="0">
              <a:buNone/>
            </a:pPr>
            <a:endParaRPr lang="pl-PL" sz="2600" b="1" dirty="0"/>
          </a:p>
          <a:p>
            <a:pPr marL="0" indent="0">
              <a:buNone/>
            </a:pPr>
            <a:r>
              <a:rPr lang="pl-PL" sz="2600" b="1" dirty="0"/>
              <a:t>ROZPORZĄDZENIE MINISTRA EDUKACJI NARODOWEJ </a:t>
            </a:r>
          </a:p>
          <a:p>
            <a:pPr marL="0" indent="0">
              <a:buNone/>
            </a:pPr>
            <a:r>
              <a:rPr lang="pl-PL" sz="2600" b="1" dirty="0"/>
              <a:t>z dnia 14 lutego 2017 </a:t>
            </a:r>
            <a:r>
              <a:rPr lang="pl-PL" sz="2600" dirty="0"/>
              <a:t>r. w sprawie podstawy programowej wychowania przedszkolnego oraz podstawy programowej kształcenia ogólnego dla szkoły podstawowej, w tym dla uczniów z niepełnosprawnością intelektualną w stopniu umiarkowanym lub znacznym….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766043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1600" b="1" dirty="0"/>
              <a:t>ROZPORZĄDZENIE MINISTRA EDUKACJI NARODOWEJ 1)z dnia 14 lutego 2017 </a:t>
            </a:r>
            <a:r>
              <a:rPr lang="pl-PL" sz="1600" dirty="0"/>
              <a:t>r. w sprawie podstawy programowej wychowania przedszkolnego oraz podstawy programowej kształcenia ogólnego dla szkoły podstawowej, w tym dla uczniów z niepełnosprawnością intelektualną w stopniu umiarkowanym lub znacznym, kształcenia ogólnego dla branżowej szkoły I stopnia, kształcenia ogólnego dla szkoły specjalnej przysposabiającej do pracy oraz kształcenia ogólnego dla szkoły policealnej.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I. Fizyczny obszar rozwoju dziecka. Dziecko przygotowane do podjęcia nauki w szkole:</a:t>
            </a:r>
          </a:p>
          <a:p>
            <a:pPr marL="0" indent="0">
              <a:buNone/>
            </a:pPr>
            <a:r>
              <a:rPr lang="pl-PL" sz="1800" dirty="0"/>
              <a:t>1) (…) samodzielnie wykonuje podstawowe czynności higieniczne;</a:t>
            </a:r>
          </a:p>
          <a:p>
            <a:pPr marL="0" indent="0">
              <a:buNone/>
            </a:pPr>
            <a:r>
              <a:rPr lang="pl-PL" sz="1800" dirty="0"/>
              <a:t>2) wykonuje czynności samoobsługowe: ubieranie się i rozbieranie, w tym czynności</a:t>
            </a:r>
          </a:p>
          <a:p>
            <a:pPr marL="0" indent="0">
              <a:buNone/>
            </a:pPr>
            <a:r>
              <a:rPr lang="pl-PL" sz="1800" dirty="0"/>
              <a:t>precyzyjne, np. zapinanie guzików, wiązanie sznurowadeł;</a:t>
            </a:r>
          </a:p>
          <a:p>
            <a:pPr marL="0" indent="0">
              <a:buNone/>
            </a:pPr>
            <a:r>
              <a:rPr lang="pl-PL" sz="1800" dirty="0"/>
              <a:t>3) spożywa posiłki z użyciem sztućców, nakrywa do stołu i sprząta po posiłku;</a:t>
            </a:r>
          </a:p>
          <a:p>
            <a:pPr marL="0" indent="0">
              <a:buNone/>
            </a:pPr>
            <a:r>
              <a:rPr lang="pl-PL" sz="1800" dirty="0"/>
              <a:t>4) wykonuje czynności, takie jak: sprzątanie, pakowanie…</a:t>
            </a:r>
          </a:p>
          <a:p>
            <a:pPr marL="0" indent="0">
              <a:buNone/>
            </a:pPr>
            <a:r>
              <a:rPr lang="pl-PL" sz="1800" b="1" dirty="0"/>
              <a:t>II. Emocjonalny obszar rozwoju dziecka. Dziecko przygotowane do podjęcia nauki w szkole:</a:t>
            </a:r>
          </a:p>
          <a:p>
            <a:pPr marL="0" indent="0">
              <a:buNone/>
            </a:pPr>
            <a:r>
              <a:rPr lang="pl-PL" sz="1800" dirty="0"/>
              <a:t>7) szuka wsparcia w sytuacjach trudnych dla niego emocjonalnie; wdraża swoje</a:t>
            </a:r>
          </a:p>
          <a:p>
            <a:pPr marL="0" indent="0">
              <a:buNone/>
            </a:pPr>
            <a:r>
              <a:rPr lang="pl-PL" sz="1800" dirty="0"/>
              <a:t>własne strategie, wspierane przez osoby dorosłe lub rówieśników;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092071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Podstawa…c.d.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l-PL" sz="1800" b="1" dirty="0">
                <a:solidFill>
                  <a:prstClr val="black"/>
                </a:solidFill>
              </a:rPr>
              <a:t>II. Społeczny obszar rozwoju dziecka. Dziecko przygotowane do podjęcia nauki w szkole: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7) respektuje prawa i obowiązki swoje oraz innych osób, zwracając uwagę na ich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indywidualne potrzeby;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8) obdarza uwagą inne dzieci i osoby dorosłe;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9) komunikuje się z dziećmi i osobami dorosłymi, wykorzystując komunikaty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werbalne i pozawerbalne; wyraża swoje oczekiwania społeczne wobec innego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dziecka, grupy.</a:t>
            </a:r>
          </a:p>
          <a:p>
            <a:pPr marL="0" lvl="0" indent="0">
              <a:buNone/>
            </a:pPr>
            <a:r>
              <a:rPr lang="pl-PL" sz="1800" b="1" dirty="0">
                <a:solidFill>
                  <a:prstClr val="black"/>
                </a:solidFill>
              </a:rPr>
              <a:t>IV. Poznawczy obszar rozwoju dziecka. Dziecko przygotowane do podjęcia nauki w szkole:</a:t>
            </a:r>
            <a:endParaRPr lang="pl-PL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19) podejmuje samodzielną aktywność poznawczą np. oglądanie książek,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zagospodarowywanie przestrzeni własnymi pomysłami konstrukcyjnymi,</a:t>
            </a:r>
          </a:p>
          <a:p>
            <a:pPr marL="0" lvl="0" indent="0">
              <a:buNone/>
            </a:pPr>
            <a:r>
              <a:rPr lang="pl-PL" sz="1800" dirty="0">
                <a:solidFill>
                  <a:prstClr val="black"/>
                </a:solidFill>
              </a:rPr>
              <a:t>korzystanie z nowoczesnej technologii itd.;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828474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/>
              <a:t>Warunki realizacji w </a:t>
            </a:r>
            <a:r>
              <a:rPr lang="pl-PL" b="1" dirty="0"/>
              <a:t>PP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sz="2000" dirty="0"/>
          </a:p>
          <a:p>
            <a:r>
              <a:rPr lang="pl-PL" sz="2200" dirty="0"/>
              <a:t>Współczesny przedszkolak funkcjonuje w dynamicznym, szybko zmieniającym się otoczeniu, stąd przedszkole powinno stać się miejscem, w którym dziecko otrzyma pomoc w jego rozumieniu.</a:t>
            </a:r>
          </a:p>
          <a:p>
            <a:pPr marL="0" indent="0">
              <a:buNone/>
            </a:pPr>
            <a:endParaRPr lang="pl-PL" sz="2200" dirty="0"/>
          </a:p>
          <a:p>
            <a:r>
              <a:rPr lang="pl-PL" sz="2200" dirty="0"/>
              <a:t>Organizacja zabawy, nauki i wypoczynku w przedszkolu oparta jest na rytmie dnia, czyli powtarzających się systematycznie fazach, które pozwalają dziecku na stopniowe zrozumienie pojęcia czasu i organizacji oraz dają poczucie bezpieczeństwa i spokoju, zapewniając mu zdrowy rozwój.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52696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Agenda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pl-PL" sz="3100" dirty="0"/>
              <a:t>Wprowadzenie.</a:t>
            </a:r>
          </a:p>
          <a:p>
            <a:pPr marL="514350" indent="-514350">
              <a:buAutoNum type="arabicPeriod"/>
            </a:pPr>
            <a:r>
              <a:rPr lang="pl-PL" sz="3100" dirty="0"/>
              <a:t>Kiedy i jak uczyć dziecko właściwych </a:t>
            </a:r>
            <a:r>
              <a:rPr lang="pl-PL" sz="3100" dirty="0" err="1"/>
              <a:t>zachowań</a:t>
            </a:r>
            <a:r>
              <a:rPr lang="pl-PL" sz="3100" dirty="0"/>
              <a:t>?</a:t>
            </a:r>
          </a:p>
          <a:p>
            <a:pPr marL="514350" indent="-514350">
              <a:buAutoNum type="arabicPeriod"/>
            </a:pPr>
            <a:r>
              <a:rPr lang="pl-PL" sz="3100" dirty="0"/>
              <a:t>Jak wspierać dziecko w rozwoju samodzielności?</a:t>
            </a:r>
          </a:p>
          <a:p>
            <a:pPr marL="514350" indent="-514350">
              <a:buAutoNum type="arabicPeriod"/>
            </a:pPr>
            <a:r>
              <a:rPr lang="pl-PL" sz="3100" dirty="0"/>
              <a:t>Dlaczego tak trudno dorosłym pozwolić dziecku na samodzielne działania?</a:t>
            </a:r>
          </a:p>
          <a:p>
            <a:pPr marL="514350" indent="-514350">
              <a:buAutoNum type="arabicPeriod"/>
            </a:pPr>
            <a:r>
              <a:rPr lang="pl-PL" sz="3100" dirty="0"/>
              <a:t>Zadania przedszkola i treści działania w Podstawie Programowej.</a:t>
            </a:r>
          </a:p>
          <a:p>
            <a:pPr marL="514350" indent="-514350">
              <a:buAutoNum type="arabicPeriod"/>
            </a:pPr>
            <a:r>
              <a:rPr lang="pl-PL" sz="3100" dirty="0"/>
              <a:t>Kiedy dziecko może zostać samo w domu? Przepisy prawa.</a:t>
            </a:r>
          </a:p>
          <a:p>
            <a:pPr marL="514350" indent="-514350">
              <a:buAutoNum type="arabicPeriod"/>
            </a:pPr>
            <a:r>
              <a:rPr lang="pl-PL" sz="3100" dirty="0"/>
              <a:t>Prawo prawem, a co na to eksperci?</a:t>
            </a:r>
          </a:p>
          <a:p>
            <a:pPr marL="514350" indent="-514350">
              <a:buAutoNum type="arabicPeriod"/>
            </a:pPr>
            <a:r>
              <a:rPr lang="pl-PL" sz="3100" dirty="0"/>
              <a:t>Dziecko samo w domu – o czym należy pamiętać?</a:t>
            </a:r>
          </a:p>
          <a:p>
            <a:pPr marL="514350" indent="-514350">
              <a:buAutoNum type="arabicPeriod"/>
            </a:pPr>
            <a:r>
              <a:rPr lang="pl-PL" sz="3100" dirty="0"/>
              <a:t>Podsumowanie. Złota myśl na koniec</a:t>
            </a:r>
            <a:r>
              <a:rPr lang="pl-PL" sz="3100" dirty="0">
                <a:sym typeface="Wingdings" panose="05000000000000000000" pitchFamily="2" charset="2"/>
              </a:rPr>
              <a:t></a:t>
            </a:r>
            <a:endParaRPr lang="pl-PL" sz="3100" dirty="0"/>
          </a:p>
          <a:p>
            <a:pPr marL="514350" indent="-514350">
              <a:buAutoNum type="arabicPeriod"/>
            </a:pPr>
            <a:endParaRPr lang="pl-PL" dirty="0"/>
          </a:p>
          <a:p>
            <a:pPr marL="514350" indent="-514350">
              <a:buAutoNum type="arabicPeriod"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1614086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Reasumując…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	Dzieciństwo to okres, w którym dziecko zdobywa nowe doświadczenia oraz uczy się właściwych </a:t>
            </a:r>
            <a:r>
              <a:rPr lang="pl-PL" dirty="0" err="1"/>
              <a:t>zachowań</a:t>
            </a:r>
            <a:r>
              <a:rPr lang="pl-PL" dirty="0"/>
              <a:t> i umiejętności niezbędnych w dorosłym życiu. </a:t>
            </a:r>
          </a:p>
          <a:p>
            <a:pPr marL="0" indent="0">
              <a:buNone/>
            </a:pPr>
            <a:r>
              <a:rPr lang="pl-PL" dirty="0"/>
              <a:t>Nie ograniczajmy dążenia dziecka do samodzielności, ale w rozsądny sposób kontrolujmy jego działania, ponieważ dzięki niezależności wzrasta jego </a:t>
            </a:r>
            <a:r>
              <a:rPr lang="pl-PL" b="1" dirty="0"/>
              <a:t>samoocena i poczucie sprawstwa. </a:t>
            </a:r>
          </a:p>
          <a:p>
            <a:pPr marL="0" indent="0" algn="ctr">
              <a:buNone/>
            </a:pPr>
            <a:r>
              <a:rPr lang="pl-PL" dirty="0"/>
              <a:t>Pamiętajmy, że dzięki naszemu zaangażowaniu, </a:t>
            </a:r>
            <a:r>
              <a:rPr lang="pl-PL" b="1" dirty="0"/>
              <a:t>z samodzielnego dziecka wyrośnie w przyszłości niezależny i zaradny dorosły.</a:t>
            </a:r>
          </a:p>
          <a:p>
            <a:pPr marL="0" indent="0" algn="r">
              <a:buNone/>
            </a:pPr>
            <a:r>
              <a:rPr lang="pl-PL" sz="4800" dirty="0">
                <a:solidFill>
                  <a:srgbClr val="0070C0"/>
                </a:solidFill>
              </a:rPr>
              <a:t>I jeszcze …prawo!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850375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sz="4000" dirty="0"/>
            </a:br>
            <a:r>
              <a:rPr lang="pl-PL" sz="4900" b="1" dirty="0"/>
              <a:t>Kiedy dziecko może zostać samo w domu? </a:t>
            </a:r>
            <a:br>
              <a:rPr lang="pl-PL" sz="4900" b="1" dirty="0"/>
            </a:br>
            <a:endParaRPr lang="pl-PL" sz="49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pl-PL" sz="2400" dirty="0"/>
              <a:t>Zgodnie z istniejącymi przepisami, dziecko, które </a:t>
            </a:r>
            <a:r>
              <a:rPr lang="pl-PL" sz="2400" b="1" dirty="0"/>
              <a:t>ukończyło 7 lat, może zostać samo w domu. 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itchFamily="2" charset="2"/>
              <a:buChar char="§"/>
            </a:pPr>
            <a:r>
              <a:rPr lang="pl-PL" sz="2400" dirty="0"/>
              <a:t>Co w sytuacji, gdy chcemy pozostawić bez opieki młodszą pociechę? </a:t>
            </a:r>
            <a:r>
              <a:rPr lang="pl-PL" sz="2400" b="1" dirty="0"/>
              <a:t>Nie wolno nam, podlegamy karze grzywny.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dirty="0"/>
              <a:t>Istnieją aż trzy różne przepisy (</a:t>
            </a:r>
            <a:r>
              <a:rPr lang="pl-PL" sz="2400" b="1" dirty="0"/>
              <a:t>Kodeks wykroczeń, administracyjny i cywilny</a:t>
            </a:r>
            <a:r>
              <a:rPr lang="pl-PL" sz="2400" dirty="0"/>
              <a:t>), które granicę wieku ustalają na ukończony 7, 8 lub 13 rok życia dziecka. </a:t>
            </a:r>
          </a:p>
          <a:p>
            <a:pPr marL="0" indent="0">
              <a:buNone/>
            </a:pPr>
            <a:r>
              <a:rPr lang="pl-PL" sz="2400" dirty="0"/>
              <a:t>Przepisy te nie precyzują, w jakim wieku dziecko może zostać samo w domu na noc.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1109647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Prawo…c.d.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Art. 106 ustawy z dnia 20 maja 1971 r. </a:t>
            </a:r>
            <a:r>
              <a:rPr lang="pl-PL" b="1" dirty="0"/>
              <a:t>Kodeksu wykroczeń</a:t>
            </a:r>
            <a:r>
              <a:rPr lang="pl-PL" dirty="0"/>
              <a:t>: „kto, mając obowiązek opieki lub nadzoru nad małoletnim do lat 7 albo nad inną osobą niezdolną rozpoznać, lub obronić się przed niebezpieczeństwem, …dopuszcza do jej przebywania w okolicznościach niebezpiecznych dla zdrowia człowieka, podlega karze grzywny albo karze nagany”. 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Ustawodawca uznał takie zachowanie za nieodpowiedzialne i przewidział za to karę.</a:t>
            </a: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733230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Prawo….cd.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Sprawę komplikuje </a:t>
            </a:r>
            <a:r>
              <a:rPr lang="pl-PL" sz="2400" b="1" dirty="0"/>
              <a:t>prawo administracyjne </a:t>
            </a:r>
            <a:r>
              <a:rPr lang="pl-PL" sz="2400" dirty="0"/>
              <a:t>i Ustawa z dnia 25 czerwca 1999 r. o świadczeniach pieniężnych z ubezpieczenia społecznego w razie choroby i macierzyństwa. Jej zapisy (art. 32 ust. 1) brzmią następująco: „Zasiłek opiekuńczy przysługuje ubezpieczonemu zwolnionemu od wykonywania pracy z powodu konieczności osobistego sprawowania opieki nad dzieckiem w wieku do ukończenia 8 lat w przypadku nieprzewidzianego zamknięcia żłobka, klubu dziecięcego, przedszkola lub szkoły, do których dziecko uczęszcza”.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/>
              <a:t>Można więc na tej podstawie wnioskować, że dziecko samo w domu może zostać od ukończonego 8. roku życia.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1126167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Prawo…cd.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A na koniec zawiłości prawnych mamy jeszcze </a:t>
            </a:r>
            <a:r>
              <a:rPr lang="pl-PL" b="1" dirty="0"/>
              <a:t>kodeks cywilny</a:t>
            </a:r>
            <a:r>
              <a:rPr lang="pl-PL" dirty="0"/>
              <a:t>, który zupełnie inaczej podchodzi do tematu. Tutaj ta granica wskazuje na 13-sty rok życia. </a:t>
            </a:r>
          </a:p>
          <a:p>
            <a:pPr marL="0" indent="0">
              <a:buNone/>
            </a:pPr>
            <a:r>
              <a:rPr lang="pl-PL" dirty="0"/>
              <a:t>W art. 12 Ustawy z dnia 23 kwietnia 1964 r. Kodeksu cywilnego (art. 426) ustanowiono:</a:t>
            </a:r>
          </a:p>
          <a:p>
            <a:pPr marL="0" indent="0">
              <a:buNone/>
            </a:pPr>
            <a:r>
              <a:rPr lang="pl-PL" dirty="0"/>
              <a:t>„Nie mają zdolności do czynności prawnych osoby, które nie ukończyły lat trzynastu, oraz osoby ubezwłasnowolnione całkowicie”.  </a:t>
            </a:r>
          </a:p>
          <a:p>
            <a:pPr marL="0" indent="0">
              <a:buNone/>
            </a:pPr>
            <a:r>
              <a:rPr lang="pl-PL" dirty="0"/>
              <a:t>W sensie prawnym ma to ważne znaczenie, gdyż: "Małoletni, który nie ukończył lat trzynastu, nie ponosi odpowiedzialności za wyrządzoną szkodę".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Z tego zapisu można więc wyciągnąć wniosek, że dopiero od ukończenia 13. roku życia dziecko może zostać samo w domu.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503971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pl-PL" b="1" dirty="0"/>
            </a:br>
            <a:r>
              <a:rPr lang="pl-PL" b="1" dirty="0"/>
              <a:t>Prawo prawem, a co na to eksperci?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/>
              <a:t>Wiele zależy od samego dziecka i jego </a:t>
            </a:r>
            <a:r>
              <a:rPr lang="pl-PL" b="1" u="sng" dirty="0"/>
              <a:t>dojrzałości emocjonalnej. </a:t>
            </a:r>
          </a:p>
          <a:p>
            <a:r>
              <a:rPr lang="pl-PL" dirty="0"/>
              <a:t>Niektóre pociechy szybciej stają się odpowiedzialne, dzięki czemu rodzic wie, że może na nich polegać. </a:t>
            </a:r>
          </a:p>
          <a:p>
            <a:r>
              <a:rPr lang="pl-PL" dirty="0"/>
              <a:t>Konieczne jest jednak przedsięwzięcie odpowiednich przygotowań, dzięki którym pociecha będzie mogła czuć się bezpiecznie we własnym domu.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2684482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b="1" dirty="0"/>
            </a:br>
            <a:r>
              <a:rPr lang="pl-PL" sz="4900" b="1" dirty="0"/>
              <a:t>Dziecko samo w domu – o czym pamiętać?</a:t>
            </a:r>
            <a:br>
              <a:rPr lang="pl-PL" sz="4900" b="1" dirty="0"/>
            </a:br>
            <a:endParaRPr lang="pl-PL" sz="49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Zgodnie z prawem nie można pozostawić bez opieki dziecka poniżej 7 roku życia. </a:t>
            </a:r>
          </a:p>
          <a:p>
            <a:r>
              <a:rPr lang="pl-PL" dirty="0"/>
              <a:t>Dzieci do lat 7 mogą pozostać w domu wyłącznie pod opieką osoby, która ukończyła co najmniej 13 lat. / zgodnie z prawem/</a:t>
            </a:r>
          </a:p>
          <a:p>
            <a:r>
              <a:rPr lang="pl-PL" dirty="0"/>
              <a:t>Wiek nie może stanowić jedynego kryterium, należy także zwrócić uwagę na dojrzałość </a:t>
            </a:r>
            <a:r>
              <a:rPr lang="pl-PL" b="1" u="sng" dirty="0"/>
              <a:t>emocjonalną dziecka</a:t>
            </a:r>
            <a:r>
              <a:rPr lang="pl-PL" u="sng" dirty="0"/>
              <a:t>. </a:t>
            </a:r>
          </a:p>
          <a:p>
            <a:r>
              <a:rPr lang="pl-PL" dirty="0"/>
              <a:t>Trzeba uczulić dziecko na kontakt z nieznajomymi / nie powinno otwierać drzwi żadnej osobie/</a:t>
            </a:r>
          </a:p>
          <a:p>
            <a:r>
              <a:rPr lang="pl-PL" dirty="0"/>
              <a:t>Warto porozmawiać z dzieckiem o tym, jakie są najczęstsze przyczyny wypadków w domu.</a:t>
            </a:r>
          </a:p>
          <a:p>
            <a:endParaRPr lang="pl-PL" dirty="0"/>
          </a:p>
          <a:p>
            <a:pPr marL="0" indent="0" algn="ctr">
              <a:buNone/>
            </a:pPr>
            <a:r>
              <a:rPr lang="pl-PL" b="1" dirty="0"/>
              <a:t>Choć może się wydawać, że dziecko rozumie przekazywane mu wiadomości, należy upewnić się, czy rzeczywiście wszystko jest dla niego zrozumiałe. Lepiej jest powtórzyć się kilkukrotnie.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199790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Na koniec </a:t>
            </a:r>
            <a:r>
              <a:rPr lang="pl-PL" b="1" dirty="0">
                <a:sym typeface="Wingdings" panose="05000000000000000000" pitchFamily="2" charset="2"/>
              </a:rPr>
              <a:t>złota myśl….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r>
              <a:rPr lang="pl-PL" sz="3200" b="1" dirty="0"/>
              <a:t>Kluczowe w kwestii pozostawienia dziecka samego w domu na noc, jak i na dzień, powinna być jego dojrzałość - nie tylko ta </a:t>
            </a:r>
            <a:r>
              <a:rPr lang="pl-PL" sz="3200" b="1" u="sng" dirty="0"/>
              <a:t>fizyczna</a:t>
            </a:r>
            <a:r>
              <a:rPr lang="pl-PL" sz="3200" b="1" dirty="0"/>
              <a:t> - ale również, a może przede wszystkim - </a:t>
            </a:r>
            <a:r>
              <a:rPr lang="pl-PL" sz="3200" b="1" u="sng" dirty="0"/>
              <a:t>emocjonalna.</a:t>
            </a:r>
          </a:p>
          <a:p>
            <a:pPr marL="0" indent="0" algn="ctr">
              <a:buNone/>
            </a:pPr>
            <a:endParaRPr lang="pl-PL" sz="3200" b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pl-PL" sz="6600" b="1" dirty="0"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endParaRPr lang="pl-PL" sz="3200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7327706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9600"/>
              <a:t>Dziękuję </a:t>
            </a:r>
          </a:p>
          <a:p>
            <a:pPr marL="0" indent="0" algn="ctr">
              <a:buNone/>
            </a:pPr>
            <a:r>
              <a:rPr lang="pl-PL" sz="9600" dirty="0"/>
              <a:t>za uwagę</a:t>
            </a:r>
          </a:p>
          <a:p>
            <a:pPr marL="0" indent="0" algn="ctr">
              <a:buNone/>
            </a:pPr>
            <a:r>
              <a:rPr lang="pl-PL" sz="9600" dirty="0">
                <a:sym typeface="Wingdings" panose="05000000000000000000" pitchFamily="2" charset="2"/>
              </a:rPr>
              <a:t></a:t>
            </a:r>
            <a:endParaRPr lang="pl-PL" sz="96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828012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Wprowadzenie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	</a:t>
            </a:r>
            <a:r>
              <a:rPr lang="pl-PL" dirty="0"/>
              <a:t>Jednym z najważniejszych zadań rodziców i nauczycieli jest wychowanie dzieci bez lęku, w poczuciu bezpieczeństwa na </a:t>
            </a:r>
            <a:r>
              <a:rPr lang="pl-PL" b="1" dirty="0"/>
              <a:t>zaradnych, potrafiących radzić sobie </a:t>
            </a:r>
            <a:r>
              <a:rPr lang="pl-PL" dirty="0"/>
              <a:t>w różnych sytuacjach życiowych </a:t>
            </a:r>
            <a:r>
              <a:rPr lang="pl-PL" b="1" dirty="0"/>
              <a:t>dorosłych. </a:t>
            </a:r>
            <a:r>
              <a:rPr lang="pl-PL" dirty="0"/>
              <a:t>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	Z tym zadaniem wiąże się uczenie dzieci bezpiecznych właściwych </a:t>
            </a:r>
            <a:r>
              <a:rPr lang="pl-PL" dirty="0" err="1"/>
              <a:t>zachowań</a:t>
            </a:r>
            <a:r>
              <a:rPr lang="pl-PL" dirty="0"/>
              <a:t>, które </a:t>
            </a:r>
            <a:r>
              <a:rPr lang="pl-PL" dirty="0" err="1"/>
              <a:t>pozwalą</a:t>
            </a:r>
            <a:r>
              <a:rPr lang="pl-PL" dirty="0"/>
              <a:t> im funkcjonować w grupie społecznej / rodzina, dom, grupa przedszkolna, szkoła, grupa rówieśnicza </a:t>
            </a:r>
            <a:r>
              <a:rPr lang="pl-PL" dirty="0" err="1"/>
              <a:t>itd</a:t>
            </a:r>
            <a:r>
              <a:rPr lang="pl-PL" dirty="0"/>
              <a:t>…/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8206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Wprowadzenie…c.d.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b="1" dirty="0">
                <a:solidFill>
                  <a:prstClr val="black"/>
                </a:solidFill>
              </a:rPr>
              <a:t>Bezpiecznie</a:t>
            </a:r>
            <a:r>
              <a:rPr lang="pl-PL" dirty="0">
                <a:solidFill>
                  <a:prstClr val="black"/>
                </a:solidFill>
              </a:rPr>
              <a:t>, nie znaczy pod kloszem.</a:t>
            </a:r>
          </a:p>
          <a:p>
            <a:r>
              <a:rPr lang="pl-PL" b="1" dirty="0">
                <a:solidFill>
                  <a:prstClr val="black"/>
                </a:solidFill>
              </a:rPr>
              <a:t>Bezpiecznie</a:t>
            </a:r>
            <a:r>
              <a:rPr lang="pl-PL" dirty="0">
                <a:solidFill>
                  <a:prstClr val="black"/>
                </a:solidFill>
              </a:rPr>
              <a:t>, znaczy pozwolić na działanie i podejmowanie własnych decyzji. </a:t>
            </a:r>
          </a:p>
          <a:p>
            <a:r>
              <a:rPr lang="pl-PL" b="1" dirty="0">
                <a:solidFill>
                  <a:prstClr val="black"/>
                </a:solidFill>
              </a:rPr>
              <a:t>Bezpiecznie</a:t>
            </a:r>
            <a:r>
              <a:rPr lang="pl-PL" dirty="0">
                <a:solidFill>
                  <a:prstClr val="black"/>
                </a:solidFill>
              </a:rPr>
              <a:t>, znaczy uczyć samodzielności i sprawczości pod okiem dorosłych. </a:t>
            </a:r>
          </a:p>
          <a:p>
            <a:pPr marL="0" lvl="0" indent="0">
              <a:buNone/>
            </a:pPr>
            <a:endParaRPr lang="pl-PL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pl-PL" b="1" dirty="0">
                <a:solidFill>
                  <a:prstClr val="black"/>
                </a:solidFill>
              </a:rPr>
              <a:t>Dzięki takim działaniom, dzieci kształtują wiedzę o sobie, otaczającym je świecie oraz testują swoje mocne i słabe strony.</a:t>
            </a:r>
          </a:p>
          <a:p>
            <a:pPr marL="0" lvl="0" indent="0">
              <a:buNone/>
            </a:pP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235586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 Kiedy i jak uczyć i dziecko właściwych </a:t>
            </a:r>
            <a:r>
              <a:rPr lang="pl-PL" b="1" dirty="0" err="1"/>
              <a:t>zachowań</a:t>
            </a:r>
            <a:r>
              <a:rPr lang="pl-PL" b="1" dirty="0"/>
              <a:t>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3200" dirty="0"/>
              <a:t>Dzieci uczą się poprzez swobodne eksperymentowanie i działanie</a:t>
            </a:r>
          </a:p>
          <a:p>
            <a:pPr marL="0" indent="0">
              <a:buNone/>
            </a:pPr>
            <a:r>
              <a:rPr lang="pl-PL" sz="3200" dirty="0"/>
              <a:t>/ obserwacja i naśladowanie/: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Dom/ zabawa w domu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Zajęcia w przedszkolu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Podwórko /zabawa na placu zabaw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Samoobsługa/ ubieranie się, toaleta, przyrządzanie prostych posiłków/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Ulica, spacer, wycieczka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Market/ zakupy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3400" dirty="0"/>
              <a:t>Należy jednak pamiętać, że nauka ta nie polega na pozostawieniu dziecka samemu sobie. </a:t>
            </a:r>
          </a:p>
          <a:p>
            <a:pPr marL="0" indent="0">
              <a:buNone/>
            </a:pPr>
            <a:r>
              <a:rPr lang="pl-PL" sz="3400" dirty="0"/>
              <a:t>Ważne jest, aby zdobywało ono nowe doświadczenia oraz kształtowało niezależność w </a:t>
            </a:r>
            <a:r>
              <a:rPr lang="pl-PL" sz="3400" b="1" dirty="0"/>
              <a:t>bezpiecznych i kontrolowanych przez nas warunkach. 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83895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Kiedy i jak…c.d.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400" dirty="0"/>
              <a:t>Dzieci powinny również znać i stosować się do powszechnie obowiązujących </a:t>
            </a:r>
            <a:r>
              <a:rPr lang="pl-PL" sz="2400" b="1" dirty="0"/>
              <a:t>norm i zasad</a:t>
            </a:r>
            <a:r>
              <a:rPr lang="pl-PL" sz="2400" dirty="0"/>
              <a:t>, aby ich zachowania były bezpieczne dla nich i ich otoczenia.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Należy pamiętać, że dzieci różnią się od siebie. Rozwijają się we własnym, indywidualnym tempie oraz mają różne preferencje i zdolności, specjalne potrzeby edukacyjne.</a:t>
            </a:r>
          </a:p>
          <a:p>
            <a:pPr marL="0" indent="0">
              <a:buNone/>
            </a:pPr>
            <a:r>
              <a:rPr lang="pl-PL" sz="2400" dirty="0"/>
              <a:t>Rodzice powinni uważnie obserwować swojego malucha, aby we odpowiednim momencie rozpocząć naukę właściwych </a:t>
            </a:r>
            <a:r>
              <a:rPr lang="pl-PL" sz="2400" dirty="0" err="1"/>
              <a:t>zachowań</a:t>
            </a:r>
            <a:r>
              <a:rPr lang="pl-PL" sz="2400" dirty="0"/>
              <a:t> oraz dostosować ją do jego </a:t>
            </a:r>
            <a:r>
              <a:rPr lang="pl-PL" sz="2400" b="1" dirty="0"/>
              <a:t>aktualnych możliwości rozwojowych</a:t>
            </a:r>
            <a:r>
              <a:rPr lang="pl-PL" sz="2400" dirty="0"/>
              <a:t>, bo tylko wtedy odniosą sukces.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592327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/>
              <a:t>Jak uczyć dziecko właściwych </a:t>
            </a:r>
            <a:r>
              <a:rPr lang="pl-PL" b="1" dirty="0" err="1"/>
              <a:t>zachowań</a:t>
            </a:r>
            <a:r>
              <a:rPr lang="pl-PL" b="1" dirty="0"/>
              <a:t> a zarazem wspierać jego samodzielność?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b="1" dirty="0"/>
              <a:t>Stwarzaj</a:t>
            </a:r>
            <a:r>
              <a:rPr lang="pl-PL" sz="2400" dirty="0"/>
              <a:t> dziecku okazje do nabywania nowych kompetencji.</a:t>
            </a:r>
          </a:p>
          <a:p>
            <a:pPr algn="ctr"/>
            <a:r>
              <a:rPr lang="pl-PL" sz="2400" b="1" dirty="0"/>
              <a:t>Pokaż jak to robić !!!</a:t>
            </a:r>
          </a:p>
          <a:p>
            <a:r>
              <a:rPr lang="pl-PL" sz="2400" b="1" dirty="0"/>
              <a:t>Motywuj</a:t>
            </a:r>
            <a:r>
              <a:rPr lang="pl-PL" sz="2400" dirty="0"/>
              <a:t> do wykonywania codziennych czynności samoobsługowych oraz obowiązków domowych. </a:t>
            </a:r>
          </a:p>
          <a:p>
            <a:r>
              <a:rPr lang="pl-PL" sz="2400" b="1" dirty="0"/>
              <a:t>Stymuluj</a:t>
            </a:r>
            <a:r>
              <a:rPr lang="pl-PL" sz="2400" dirty="0"/>
              <a:t> i </a:t>
            </a:r>
            <a:r>
              <a:rPr lang="pl-PL" sz="2400" b="1" dirty="0"/>
              <a:t>zachęcaj</a:t>
            </a:r>
            <a:r>
              <a:rPr lang="pl-PL" sz="2400" dirty="0"/>
              <a:t>, ale </a:t>
            </a:r>
            <a:r>
              <a:rPr lang="pl-PL" sz="2400" b="1" dirty="0"/>
              <a:t>nie zmuszaj </a:t>
            </a:r>
            <a:r>
              <a:rPr lang="pl-PL" sz="2400" dirty="0"/>
              <a:t>do działania. /Przymus przeważnie zniechęca do działania oraz blokuje proces uczenia się. Każde dziecko ma naturalną potrzebę rozwoju i chętnie uczy się nowych rzeczy/.</a:t>
            </a:r>
          </a:p>
          <a:p>
            <a:r>
              <a:rPr lang="pl-PL" sz="2400" b="1" dirty="0"/>
              <a:t>Nie wyręczaj </a:t>
            </a:r>
            <a:r>
              <a:rPr lang="pl-PL" sz="2400" dirty="0"/>
              <a:t>dziecka.  Pozwól mu się wykazać i samodzielnie dążyć do rozwiązania problemu. Uprzedź i wytłumacz, że nie zawsze wszystko się udaje. </a:t>
            </a:r>
            <a:r>
              <a:rPr lang="pl-PL" sz="2400" b="1" dirty="0"/>
              <a:t>Chwal dziecko za starania</a:t>
            </a:r>
            <a:r>
              <a:rPr lang="pl-PL" sz="2400" dirty="0"/>
              <a:t>, a nie za ostateczny efekt.</a:t>
            </a:r>
          </a:p>
          <a:p>
            <a:endParaRPr lang="pl-PL" sz="2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414812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Jak wspierać…cd.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/>
              <a:t>Pozwól</a:t>
            </a:r>
            <a:r>
              <a:rPr lang="pl-PL" dirty="0"/>
              <a:t> dziecku </a:t>
            </a:r>
            <a:r>
              <a:rPr lang="pl-PL" b="1" dirty="0"/>
              <a:t>dokonywać wyboru</a:t>
            </a:r>
            <a:r>
              <a:rPr lang="pl-PL" dirty="0"/>
              <a:t>. Samodzielne podejmowanie decyzji buduje w nim świadomość własnych potrzeb oraz poczucie sprawstwa.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b="1" dirty="0"/>
              <a:t>Nie krytykuj i nie oceniaj. </a:t>
            </a:r>
            <a:r>
              <a:rPr lang="pl-PL" dirty="0"/>
              <a:t>Pamiętaj, że dziecko, które jest nieustannie karcone, ganione traci entuzjazm oraz chęć do samodzielnego działania.</a:t>
            </a:r>
            <a:br>
              <a:rPr lang="pl-PL" dirty="0"/>
            </a:br>
            <a:endParaRPr lang="pl-PL" dirty="0"/>
          </a:p>
          <a:p>
            <a:r>
              <a:rPr lang="pl-PL" b="1" dirty="0"/>
              <a:t>Pozwól</a:t>
            </a:r>
            <a:r>
              <a:rPr lang="pl-PL" dirty="0"/>
              <a:t> dziecku </a:t>
            </a:r>
            <a:r>
              <a:rPr lang="pl-PL" b="1" dirty="0"/>
              <a:t>popełniać błędy</a:t>
            </a:r>
            <a:r>
              <a:rPr lang="pl-PL" dirty="0"/>
              <a:t>. Maluch ma prawo eksperymentować. </a:t>
            </a:r>
            <a:r>
              <a:rPr lang="pl-PL" b="1" dirty="0"/>
              <a:t>Nie uchronisz go przed wszystkimi wypadkami i pomyłkami. </a:t>
            </a:r>
            <a:r>
              <a:rPr lang="pl-PL" dirty="0"/>
              <a:t>Twoim zadaniem jest wspierać je w samodzielnych działaniach oraz uczyć, jak radzić sobie z porażkami.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337461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/>
              <a:t>Jak wspierać…c.d.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Daj</a:t>
            </a:r>
            <a:r>
              <a:rPr lang="pl-PL" dirty="0"/>
              <a:t> dziecku </a:t>
            </a:r>
            <a:r>
              <a:rPr lang="pl-PL" b="1" dirty="0"/>
              <a:t>czas </a:t>
            </a:r>
            <a:r>
              <a:rPr lang="pl-PL" dirty="0"/>
              <a:t>na znalezienie rozwiązania sytuacji problemowej. </a:t>
            </a:r>
          </a:p>
          <a:p>
            <a:r>
              <a:rPr lang="pl-PL" b="1" dirty="0"/>
              <a:t>Bądź</a:t>
            </a:r>
            <a:r>
              <a:rPr lang="pl-PL" dirty="0"/>
              <a:t> </a:t>
            </a:r>
            <a:r>
              <a:rPr lang="pl-PL" b="1" dirty="0"/>
              <a:t>wyrozumiały i cierpliwy</a:t>
            </a:r>
            <a:r>
              <a:rPr lang="pl-PL" dirty="0"/>
              <a:t>. Nie ponaglaj i nie ruszaj z pomocą od razu, gdy tylko pojawią się trudności. Poczekaj, aż dziecko samo poprosi Cię o pomoc.</a:t>
            </a:r>
          </a:p>
          <a:p>
            <a:r>
              <a:rPr lang="pl-PL" b="1" dirty="0"/>
              <a:t>Bądź otwarty </a:t>
            </a:r>
            <a:r>
              <a:rPr lang="pl-PL" dirty="0"/>
              <a:t>na propozycje i pomysły dziecka. Chwal je za każdy przejaw samodzielności oraz poszukiwania rozwiązania sytuacji problemowych.</a:t>
            </a:r>
          </a:p>
          <a:p>
            <a:r>
              <a:rPr lang="pl-PL" b="1" dirty="0"/>
              <a:t>Nie</a:t>
            </a:r>
            <a:r>
              <a:rPr lang="pl-PL" dirty="0"/>
              <a:t> </a:t>
            </a:r>
            <a:r>
              <a:rPr lang="pl-PL" b="1" dirty="0"/>
              <a:t>nadużywaj słowa „nie”.</a:t>
            </a:r>
            <a:r>
              <a:rPr lang="pl-PL" dirty="0"/>
              <a:t> Wprowadź kompromis!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Gabriela Niemiec</a:t>
            </a:r>
          </a:p>
        </p:txBody>
      </p:sp>
    </p:spTree>
    <p:extLst>
      <p:ext uri="{BB962C8B-B14F-4D97-AF65-F5344CB8AC3E}">
        <p14:creationId xmlns:p14="http://schemas.microsoft.com/office/powerpoint/2010/main" val="33579502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Metis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ablonMetis2021b.pptx" id="{68720FD7-51EC-41A9-B6F4-62A6F24473C6}" vid="{35834090-55E5-4EBE-B81A-2C11239CE7C1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SzablonMetis2021b</Template>
  <TotalTime>678</TotalTime>
  <Words>2232</Words>
  <Application>Microsoft Office PowerPoint</Application>
  <PresentationFormat>Pokaz na ekranie (4:3)</PresentationFormat>
  <Paragraphs>193</Paragraphs>
  <Slides>28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Motyw Metis</vt:lpstr>
      <vt:lpstr>        Jak wychować bez lęku samodzielne dziecko. Jak uczyć właściwych zachowań.</vt:lpstr>
      <vt:lpstr>Agenda </vt:lpstr>
      <vt:lpstr>Wprowadzenie</vt:lpstr>
      <vt:lpstr>Wprowadzenie…c.d.</vt:lpstr>
      <vt:lpstr> Kiedy i jak uczyć i dziecko właściwych zachowań? </vt:lpstr>
      <vt:lpstr>Kiedy i jak…c.d.</vt:lpstr>
      <vt:lpstr>Jak uczyć dziecko właściwych zachowań a zarazem wspierać jego samodzielność?</vt:lpstr>
      <vt:lpstr>Jak wspierać…cd.</vt:lpstr>
      <vt:lpstr>Jak wspierać…c.d.</vt:lpstr>
      <vt:lpstr>Dlaczego tak trudno dorosłym, pozwolić dziecku na samodzielne działania?</vt:lpstr>
      <vt:lpstr>Dlaczego…c.d.</vt:lpstr>
      <vt:lpstr>Dlaczego tak trudno…c.d.</vt:lpstr>
      <vt:lpstr>Dlaczego…c.d.</vt:lpstr>
      <vt:lpstr>Zadania przedszkola PP</vt:lpstr>
      <vt:lpstr>Zadania…c.d.</vt:lpstr>
      <vt:lpstr>Podstawa programowa</vt:lpstr>
      <vt:lpstr>ROZPORZĄDZENIE MINISTRA EDUKACJI NARODOWEJ 1)z dnia 14 lutego 2017 r. w sprawie podstawy programowej wychowania przedszkolnego oraz podstawy programowej kształcenia ogólnego dla szkoły podstawowej, w tym dla uczniów z niepełnosprawnością intelektualną w stopniu umiarkowanym lub znacznym, kształcenia ogólnego dla branżowej szkoły I stopnia, kształcenia ogólnego dla szkoły specjalnej przysposabiającej do pracy oraz kształcenia ogólnego dla szkoły policealnej. </vt:lpstr>
      <vt:lpstr>Podstawa…c.d.</vt:lpstr>
      <vt:lpstr>Warunki realizacji w PP</vt:lpstr>
      <vt:lpstr>Reasumując…</vt:lpstr>
      <vt:lpstr> Kiedy dziecko może zostać samo w domu?  </vt:lpstr>
      <vt:lpstr>Prawo…c.d.</vt:lpstr>
      <vt:lpstr>Prawo….cd.</vt:lpstr>
      <vt:lpstr>Prawo…cd.</vt:lpstr>
      <vt:lpstr> Prawo prawem, a co na to eksperci? </vt:lpstr>
      <vt:lpstr> Dziecko samo w domu – o czym pamiętać? </vt:lpstr>
      <vt:lpstr>Na koniec złota myśl….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wspierać samodzielność małego dziecka</dc:title>
  <dc:creator>Gabriela Niemiec</dc:creator>
  <cp:lastModifiedBy>Admin</cp:lastModifiedBy>
  <cp:revision>57</cp:revision>
  <dcterms:created xsi:type="dcterms:W3CDTF">2022-05-07T07:30:22Z</dcterms:created>
  <dcterms:modified xsi:type="dcterms:W3CDTF">2025-10-31T13:50:38Z</dcterms:modified>
</cp:coreProperties>
</file>