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6" r:id="rId2"/>
    <p:sldId id="338" r:id="rId3"/>
    <p:sldId id="339" r:id="rId4"/>
    <p:sldId id="340" r:id="rId5"/>
    <p:sldId id="341" r:id="rId6"/>
    <p:sldId id="330" r:id="rId7"/>
    <p:sldId id="331" r:id="rId8"/>
    <p:sldId id="332" r:id="rId9"/>
    <p:sldId id="333" r:id="rId10"/>
    <p:sldId id="334" r:id="rId11"/>
    <p:sldId id="335" r:id="rId12"/>
    <p:sldId id="342" r:id="rId13"/>
    <p:sldId id="259" r:id="rId14"/>
    <p:sldId id="261" r:id="rId15"/>
    <p:sldId id="337" r:id="rId16"/>
    <p:sldId id="343" r:id="rId17"/>
    <p:sldId id="344" r:id="rId18"/>
    <p:sldId id="316" r:id="rId19"/>
    <p:sldId id="336" r:id="rId20"/>
    <p:sldId id="266" r:id="rId21"/>
    <p:sldId id="317" r:id="rId22"/>
    <p:sldId id="323" r:id="rId23"/>
    <p:sldId id="324" r:id="rId24"/>
    <p:sldId id="325" r:id="rId25"/>
    <p:sldId id="326" r:id="rId26"/>
    <p:sldId id="322" r:id="rId27"/>
    <p:sldId id="309"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9AF7BF9B-50EA-4CEF-9A61-95C189DA5F45}">
          <p14:sldIdLst>
            <p14:sldId id="256"/>
            <p14:sldId id="338"/>
            <p14:sldId id="339"/>
            <p14:sldId id="340"/>
            <p14:sldId id="341"/>
            <p14:sldId id="330"/>
            <p14:sldId id="331"/>
            <p14:sldId id="332"/>
            <p14:sldId id="333"/>
            <p14:sldId id="334"/>
            <p14:sldId id="335"/>
            <p14:sldId id="342"/>
            <p14:sldId id="259"/>
            <p14:sldId id="261"/>
            <p14:sldId id="337"/>
            <p14:sldId id="343"/>
            <p14:sldId id="344"/>
            <p14:sldId id="316"/>
            <p14:sldId id="336"/>
            <p14:sldId id="266"/>
            <p14:sldId id="317"/>
            <p14:sldId id="323"/>
            <p14:sldId id="324"/>
            <p14:sldId id="325"/>
            <p14:sldId id="326"/>
            <p14:sldId id="322"/>
            <p14:sldId id="309"/>
          </p14:sldIdLst>
        </p14:section>
        <p14:section name="Sekcja bez tytułu" id="{AB48C348-6672-4693-B5BC-64E96C9F3E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2" d="100"/>
          <a:sy n="72" d="100"/>
        </p:scale>
        <p:origin x="12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B926A-3C7F-4A49-A516-E32F55E2BD26}" type="datetimeFigureOut">
              <a:rPr lang="pl-PL" smtClean="0"/>
              <a:t>31.10.2025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277F90-691D-4B23-AF2C-DF36D84BCA24}" type="slidenum">
              <a:rPr lang="pl-PL" smtClean="0"/>
              <a:t>‹#›</a:t>
            </a:fld>
            <a:endParaRPr lang="pl-PL"/>
          </a:p>
        </p:txBody>
      </p:sp>
    </p:spTree>
    <p:extLst>
      <p:ext uri="{BB962C8B-B14F-4D97-AF65-F5344CB8AC3E}">
        <p14:creationId xmlns:p14="http://schemas.microsoft.com/office/powerpoint/2010/main" val="229257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B277F90-691D-4B23-AF2C-DF36D84BCA24}" type="slidenum">
              <a:rPr lang="pl-PL" smtClean="0"/>
              <a:t>24</a:t>
            </a:fld>
            <a:endParaRPr lang="pl-PL"/>
          </a:p>
        </p:txBody>
      </p:sp>
    </p:spTree>
    <p:extLst>
      <p:ext uri="{BB962C8B-B14F-4D97-AF65-F5344CB8AC3E}">
        <p14:creationId xmlns:p14="http://schemas.microsoft.com/office/powerpoint/2010/main" val="722517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rostokąt 8"/>
          <p:cNvSpPr/>
          <p:nvPr userDrawn="1"/>
        </p:nvSpPr>
        <p:spPr>
          <a:xfrm>
            <a:off x="7443387" y="6035779"/>
            <a:ext cx="1700613" cy="822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685800" y="1267645"/>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hasCustomPrompt="1"/>
          </p:nvPr>
        </p:nvSpPr>
        <p:spPr>
          <a:xfrm>
            <a:off x="1143000" y="3747320"/>
            <a:ext cx="6858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Imię i nazwisko autora</a:t>
            </a:r>
            <a:endParaRPr lang="en-US" dirty="0"/>
          </a:p>
        </p:txBody>
      </p:sp>
      <p:sp>
        <p:nvSpPr>
          <p:cNvPr id="7" name="pole tekstowe 6"/>
          <p:cNvSpPr txBox="1"/>
          <p:nvPr userDrawn="1"/>
        </p:nvSpPr>
        <p:spPr>
          <a:xfrm>
            <a:off x="2557500" y="88798"/>
            <a:ext cx="6407037" cy="353943"/>
          </a:xfrm>
          <a:prstGeom prst="rect">
            <a:avLst/>
          </a:prstGeom>
          <a:noFill/>
        </p:spPr>
        <p:txBody>
          <a:bodyPr wrap="square" rtlCol="0">
            <a:spAutoFit/>
          </a:bodyPr>
          <a:lstStyle/>
          <a:p>
            <a:pPr algn="r"/>
            <a:r>
              <a:rPr lang="pl-PL" sz="1700" i="0" dirty="0">
                <a:solidFill>
                  <a:schemeClr val="tx1">
                    <a:lumMod val="75000"/>
                    <a:lumOff val="25000"/>
                  </a:schemeClr>
                </a:solidFill>
              </a:rPr>
              <a:t>Regionalny Ośrodek Metodyczno-Edukacyjny </a:t>
            </a:r>
            <a:r>
              <a:rPr lang="pl-PL" sz="1700" i="0" dirty="0">
                <a:solidFill>
                  <a:schemeClr val="accent2">
                    <a:lumMod val="75000"/>
                  </a:schemeClr>
                </a:solidFill>
              </a:rPr>
              <a:t>„</a:t>
            </a:r>
            <a:r>
              <a:rPr lang="pl-PL" sz="1700" i="0" dirty="0" err="1">
                <a:solidFill>
                  <a:schemeClr val="accent2">
                    <a:lumMod val="75000"/>
                  </a:schemeClr>
                </a:solidFill>
              </a:rPr>
              <a:t>Metis</a:t>
            </a:r>
            <a:r>
              <a:rPr lang="pl-PL" sz="1700" i="0" dirty="0">
                <a:solidFill>
                  <a:schemeClr val="accent2">
                    <a:lumMod val="75000"/>
                  </a:schemeClr>
                </a:solidFill>
              </a:rPr>
              <a:t>”</a:t>
            </a:r>
            <a:r>
              <a:rPr lang="pl-PL" sz="1700" i="0" dirty="0">
                <a:solidFill>
                  <a:schemeClr val="tx1">
                    <a:lumMod val="75000"/>
                    <a:lumOff val="25000"/>
                  </a:schemeClr>
                </a:solidFill>
              </a:rPr>
              <a:t> w Katowicach</a:t>
            </a:r>
          </a:p>
        </p:txBody>
      </p:sp>
      <p:sp>
        <p:nvSpPr>
          <p:cNvPr id="8" name="pole tekstowe 7"/>
          <p:cNvSpPr txBox="1"/>
          <p:nvPr userDrawn="1"/>
        </p:nvSpPr>
        <p:spPr>
          <a:xfrm>
            <a:off x="3196129" y="6095601"/>
            <a:ext cx="5749986" cy="615553"/>
          </a:xfrm>
          <a:prstGeom prst="rect">
            <a:avLst/>
          </a:prstGeom>
          <a:noFill/>
        </p:spPr>
        <p:txBody>
          <a:bodyPr wrap="square" rtlCol="0">
            <a:spAutoFit/>
          </a:bodyPr>
          <a:lstStyle/>
          <a:p>
            <a:pPr algn="r"/>
            <a:r>
              <a:rPr lang="pl-PL" sz="1700" dirty="0">
                <a:solidFill>
                  <a:schemeClr val="tx1">
                    <a:lumMod val="75000"/>
                    <a:lumOff val="25000"/>
                  </a:schemeClr>
                </a:solidFill>
              </a:rPr>
              <a:t>ul. Drozdów 17 i 21, 40-530 Katowice, tel.: 32 209 53 12 lub 14</a:t>
            </a:r>
          </a:p>
          <a:p>
            <a:pPr algn="r"/>
            <a:r>
              <a:rPr lang="pl-PL" sz="1700" dirty="0">
                <a:solidFill>
                  <a:schemeClr val="tx1">
                    <a:lumMod val="75000"/>
                    <a:lumOff val="25000"/>
                  </a:schemeClr>
                </a:solidFill>
              </a:rPr>
              <a:t>www.metis.pl, e-mail: sekretariat@metis.pl</a:t>
            </a:r>
          </a:p>
        </p:txBody>
      </p:sp>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039" y="165712"/>
            <a:ext cx="2001356" cy="105115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Łącznik prostoliniowy 10"/>
          <p:cNvCxnSpPr/>
          <p:nvPr userDrawn="1"/>
        </p:nvCxnSpPr>
        <p:spPr>
          <a:xfrm flipH="1">
            <a:off x="3127761" y="6035779"/>
            <a:ext cx="574998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Łącznik prostoliniowy 15"/>
          <p:cNvCxnSpPr/>
          <p:nvPr userDrawn="1"/>
        </p:nvCxnSpPr>
        <p:spPr>
          <a:xfrm flipH="1">
            <a:off x="3127761" y="535044"/>
            <a:ext cx="574998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819678"/>
            <a:ext cx="2602404" cy="1038322"/>
          </a:xfrm>
          <a:prstGeom prst="rect">
            <a:avLst/>
          </a:prstGeom>
        </p:spPr>
      </p:pic>
    </p:spTree>
    <p:extLst>
      <p:ext uri="{BB962C8B-B14F-4D97-AF65-F5344CB8AC3E}">
        <p14:creationId xmlns:p14="http://schemas.microsoft.com/office/powerpoint/2010/main" val="325842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7D827D-58E4-406A-B074-2B6273C6E140}" type="datetime1">
              <a:rPr lang="pl-PL" smtClean="0"/>
              <a:t>31.10.2025</a:t>
            </a:fld>
            <a:endParaRPr lang="pl-PL"/>
          </a:p>
        </p:txBody>
      </p:sp>
      <p:sp>
        <p:nvSpPr>
          <p:cNvPr id="5" name="Footer Placeholder 4"/>
          <p:cNvSpPr>
            <a:spLocks noGrp="1"/>
          </p:cNvSpPr>
          <p:nvPr>
            <p:ph type="ftr" sz="quarter" idx="11"/>
          </p:nvPr>
        </p:nvSpPr>
        <p:spPr/>
        <p:txBody>
          <a:bodyPr/>
          <a:lstStyle/>
          <a:p>
            <a:r>
              <a:rPr lang="pl-PL"/>
              <a:t>Moje Bezpieczne (?) Dziecko </a:t>
            </a:r>
          </a:p>
        </p:txBody>
      </p:sp>
      <p:sp>
        <p:nvSpPr>
          <p:cNvPr id="6" name="Slide Number Placeholder 5"/>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263607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E5BF48A-F458-4E18-9318-104F98087D42}" type="datetime1">
              <a:rPr lang="pl-PL" smtClean="0"/>
              <a:t>31.10.2025</a:t>
            </a:fld>
            <a:endParaRPr lang="pl-PL"/>
          </a:p>
        </p:txBody>
      </p:sp>
      <p:sp>
        <p:nvSpPr>
          <p:cNvPr id="5" name="Footer Placeholder 4"/>
          <p:cNvSpPr>
            <a:spLocks noGrp="1"/>
          </p:cNvSpPr>
          <p:nvPr>
            <p:ph type="ftr" sz="quarter" idx="11"/>
          </p:nvPr>
        </p:nvSpPr>
        <p:spPr/>
        <p:txBody>
          <a:bodyPr/>
          <a:lstStyle/>
          <a:p>
            <a:r>
              <a:rPr lang="pl-PL"/>
              <a:t>Moje Bezpieczne (?) Dziecko </a:t>
            </a:r>
          </a:p>
        </p:txBody>
      </p:sp>
      <p:sp>
        <p:nvSpPr>
          <p:cNvPr id="6" name="Slide Number Placeholder 5"/>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5892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BC301F1-2FF6-41AF-BB8E-C87E532AFCDD}" type="datetime1">
              <a:rPr lang="pl-PL" smtClean="0"/>
              <a:t>31.10.2025</a:t>
            </a:fld>
            <a:endParaRPr lang="pl-PL"/>
          </a:p>
        </p:txBody>
      </p:sp>
      <p:sp>
        <p:nvSpPr>
          <p:cNvPr id="5" name="Footer Placeholder 4"/>
          <p:cNvSpPr>
            <a:spLocks noGrp="1"/>
          </p:cNvSpPr>
          <p:nvPr>
            <p:ph type="ftr" sz="quarter" idx="11"/>
          </p:nvPr>
        </p:nvSpPr>
        <p:spPr/>
        <p:txBody>
          <a:bodyPr/>
          <a:lstStyle/>
          <a:p>
            <a:r>
              <a:rPr lang="pl-PL"/>
              <a:t>Moje Bezpieczne (?) Dziecko </a:t>
            </a:r>
          </a:p>
        </p:txBody>
      </p:sp>
      <p:sp>
        <p:nvSpPr>
          <p:cNvPr id="6" name="Slide Number Placeholder 5"/>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97814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71B53091-028D-4CF9-A175-6B90D6B53611}" type="datetime1">
              <a:rPr lang="pl-PL" smtClean="0"/>
              <a:t>31.10.2025</a:t>
            </a:fld>
            <a:endParaRPr lang="pl-PL"/>
          </a:p>
        </p:txBody>
      </p:sp>
      <p:sp>
        <p:nvSpPr>
          <p:cNvPr id="5" name="Footer Placeholder 4"/>
          <p:cNvSpPr>
            <a:spLocks noGrp="1"/>
          </p:cNvSpPr>
          <p:nvPr>
            <p:ph type="ftr" sz="quarter" idx="11"/>
          </p:nvPr>
        </p:nvSpPr>
        <p:spPr/>
        <p:txBody>
          <a:bodyPr/>
          <a:lstStyle/>
          <a:p>
            <a:r>
              <a:rPr lang="pl-PL"/>
              <a:t>Moje Bezpieczne (?) Dziecko </a:t>
            </a:r>
          </a:p>
        </p:txBody>
      </p:sp>
      <p:sp>
        <p:nvSpPr>
          <p:cNvPr id="6" name="Slide Number Placeholder 5"/>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205317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195B709-EED9-43CB-A9B9-9056657762B0}" type="datetime1">
              <a:rPr lang="pl-PL" smtClean="0"/>
              <a:t>31.10.2025</a:t>
            </a:fld>
            <a:endParaRPr lang="pl-PL"/>
          </a:p>
        </p:txBody>
      </p:sp>
      <p:sp>
        <p:nvSpPr>
          <p:cNvPr id="6" name="Footer Placeholder 5"/>
          <p:cNvSpPr>
            <a:spLocks noGrp="1"/>
          </p:cNvSpPr>
          <p:nvPr>
            <p:ph type="ftr" sz="quarter" idx="11"/>
          </p:nvPr>
        </p:nvSpPr>
        <p:spPr/>
        <p:txBody>
          <a:bodyPr/>
          <a:lstStyle/>
          <a:p>
            <a:r>
              <a:rPr lang="pl-PL"/>
              <a:t>Moje Bezpieczne (?) Dziecko </a:t>
            </a:r>
          </a:p>
        </p:txBody>
      </p:sp>
      <p:sp>
        <p:nvSpPr>
          <p:cNvPr id="7" name="Slide Number Placeholder 6"/>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291827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325A57A-1642-4E63-A7A3-450E42BB044E}" type="datetime1">
              <a:rPr lang="pl-PL" smtClean="0"/>
              <a:t>31.10.2025</a:t>
            </a:fld>
            <a:endParaRPr lang="pl-PL"/>
          </a:p>
        </p:txBody>
      </p:sp>
      <p:sp>
        <p:nvSpPr>
          <p:cNvPr id="8" name="Footer Placeholder 7"/>
          <p:cNvSpPr>
            <a:spLocks noGrp="1"/>
          </p:cNvSpPr>
          <p:nvPr>
            <p:ph type="ftr" sz="quarter" idx="11"/>
          </p:nvPr>
        </p:nvSpPr>
        <p:spPr/>
        <p:txBody>
          <a:bodyPr/>
          <a:lstStyle/>
          <a:p>
            <a:r>
              <a:rPr lang="pl-PL"/>
              <a:t>Moje Bezpieczne (?) Dziecko </a:t>
            </a:r>
          </a:p>
        </p:txBody>
      </p:sp>
      <p:sp>
        <p:nvSpPr>
          <p:cNvPr id="9" name="Slide Number Placeholder 8"/>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160632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FA6C0DA-E44B-4711-81A6-8410CC490963}" type="datetime1">
              <a:rPr lang="pl-PL" smtClean="0"/>
              <a:t>31.10.2025</a:t>
            </a:fld>
            <a:endParaRPr lang="pl-PL"/>
          </a:p>
        </p:txBody>
      </p:sp>
      <p:sp>
        <p:nvSpPr>
          <p:cNvPr id="4" name="Footer Placeholder 3"/>
          <p:cNvSpPr>
            <a:spLocks noGrp="1"/>
          </p:cNvSpPr>
          <p:nvPr>
            <p:ph type="ftr" sz="quarter" idx="11"/>
          </p:nvPr>
        </p:nvSpPr>
        <p:spPr/>
        <p:txBody>
          <a:bodyPr/>
          <a:lstStyle/>
          <a:p>
            <a:r>
              <a:rPr lang="pl-PL"/>
              <a:t>Moje Bezpieczne (?) Dziecko </a:t>
            </a:r>
          </a:p>
        </p:txBody>
      </p:sp>
      <p:sp>
        <p:nvSpPr>
          <p:cNvPr id="5" name="Slide Number Placeholder 4"/>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52572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A5FE5-8207-4AEC-A253-38964220EBCE}" type="datetime1">
              <a:rPr lang="pl-PL" smtClean="0"/>
              <a:t>31.10.2025</a:t>
            </a:fld>
            <a:endParaRPr lang="pl-PL"/>
          </a:p>
        </p:txBody>
      </p:sp>
      <p:sp>
        <p:nvSpPr>
          <p:cNvPr id="3" name="Footer Placeholder 2"/>
          <p:cNvSpPr>
            <a:spLocks noGrp="1"/>
          </p:cNvSpPr>
          <p:nvPr>
            <p:ph type="ftr" sz="quarter" idx="11"/>
          </p:nvPr>
        </p:nvSpPr>
        <p:spPr/>
        <p:txBody>
          <a:bodyPr/>
          <a:lstStyle/>
          <a:p>
            <a:r>
              <a:rPr lang="pl-PL"/>
              <a:t>Moje Bezpieczne (?) Dziecko </a:t>
            </a:r>
          </a:p>
        </p:txBody>
      </p:sp>
      <p:sp>
        <p:nvSpPr>
          <p:cNvPr id="4" name="Slide Number Placeholder 3"/>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328354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A62F454-92A0-4421-A161-4E507FCF2E21}" type="datetime1">
              <a:rPr lang="pl-PL" smtClean="0"/>
              <a:t>31.10.2025</a:t>
            </a:fld>
            <a:endParaRPr lang="pl-PL"/>
          </a:p>
        </p:txBody>
      </p:sp>
      <p:sp>
        <p:nvSpPr>
          <p:cNvPr id="6" name="Footer Placeholder 5"/>
          <p:cNvSpPr>
            <a:spLocks noGrp="1"/>
          </p:cNvSpPr>
          <p:nvPr>
            <p:ph type="ftr" sz="quarter" idx="11"/>
          </p:nvPr>
        </p:nvSpPr>
        <p:spPr/>
        <p:txBody>
          <a:bodyPr/>
          <a:lstStyle/>
          <a:p>
            <a:r>
              <a:rPr lang="pl-PL"/>
              <a:t>Moje Bezpieczne (?) Dziecko </a:t>
            </a:r>
          </a:p>
        </p:txBody>
      </p:sp>
      <p:sp>
        <p:nvSpPr>
          <p:cNvPr id="7" name="Slide Number Placeholder 6"/>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256677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B7A45C2-71E0-43C0-A6B3-6F8990D98E45}" type="datetime1">
              <a:rPr lang="pl-PL" smtClean="0"/>
              <a:t>31.10.2025</a:t>
            </a:fld>
            <a:endParaRPr lang="pl-PL"/>
          </a:p>
        </p:txBody>
      </p:sp>
      <p:sp>
        <p:nvSpPr>
          <p:cNvPr id="6" name="Footer Placeholder 5"/>
          <p:cNvSpPr>
            <a:spLocks noGrp="1"/>
          </p:cNvSpPr>
          <p:nvPr>
            <p:ph type="ftr" sz="quarter" idx="11"/>
          </p:nvPr>
        </p:nvSpPr>
        <p:spPr/>
        <p:txBody>
          <a:bodyPr/>
          <a:lstStyle/>
          <a:p>
            <a:r>
              <a:rPr lang="pl-PL"/>
              <a:t>Moje Bezpieczne (?) Dziecko </a:t>
            </a:r>
          </a:p>
        </p:txBody>
      </p:sp>
      <p:sp>
        <p:nvSpPr>
          <p:cNvPr id="7" name="Slide Number Placeholder 6"/>
          <p:cNvSpPr>
            <a:spLocks noGrp="1"/>
          </p:cNvSpPr>
          <p:nvPr>
            <p:ph type="sldNum" sz="quarter" idx="12"/>
          </p:nvPr>
        </p:nvSpPr>
        <p:spPr/>
        <p:txBody>
          <a:bodyPr/>
          <a:lstStyle/>
          <a:p>
            <a:fld id="{537FA3DA-5879-4D6A-B7FF-81044DA4ED9A}" type="slidenum">
              <a:rPr lang="pl-PL" smtClean="0"/>
              <a:t>‹#›</a:t>
            </a:fld>
            <a:endParaRPr lang="pl-PL"/>
          </a:p>
        </p:txBody>
      </p:sp>
    </p:spTree>
    <p:extLst>
      <p:ext uri="{BB962C8B-B14F-4D97-AF65-F5344CB8AC3E}">
        <p14:creationId xmlns:p14="http://schemas.microsoft.com/office/powerpoint/2010/main" val="1139826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dirty="0"/>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104632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1DFD3-DB57-46C7-AD56-E72336AEB8C8}" type="datetime1">
              <a:rPr lang="pl-PL" smtClean="0"/>
              <a:t>31.10.2025</a:t>
            </a:fld>
            <a:endParaRPr lang="pl-PL"/>
          </a:p>
        </p:txBody>
      </p:sp>
      <p:sp>
        <p:nvSpPr>
          <p:cNvPr id="5" name="Footer Placeholder 4"/>
          <p:cNvSpPr>
            <a:spLocks noGrp="1"/>
          </p:cNvSpPr>
          <p:nvPr>
            <p:ph type="ftr" sz="quarter" idx="3"/>
          </p:nvPr>
        </p:nvSpPr>
        <p:spPr>
          <a:xfrm>
            <a:off x="1692066" y="6356351"/>
            <a:ext cx="50230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Moje Bezpieczne (?) Dziecko </a:t>
            </a:r>
            <a:endParaRPr lang="pl-PL" dirty="0"/>
          </a:p>
        </p:txBody>
      </p:sp>
      <p:sp>
        <p:nvSpPr>
          <p:cNvPr id="6" name="Slide Number Placeholder 5"/>
          <p:cNvSpPr>
            <a:spLocks noGrp="1"/>
          </p:cNvSpPr>
          <p:nvPr>
            <p:ph type="sldNum" sz="quarter" idx="4"/>
          </p:nvPr>
        </p:nvSpPr>
        <p:spPr>
          <a:xfrm>
            <a:off x="6729414" y="6356351"/>
            <a:ext cx="6797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FA3DA-5879-4D6A-B7FF-81044DA4ED9A}" type="slidenum">
              <a:rPr lang="pl-PL" smtClean="0"/>
              <a:t>‹#›</a:t>
            </a:fld>
            <a:endParaRPr lang="pl-PL"/>
          </a:p>
        </p:txBody>
      </p:sp>
      <p:pic>
        <p:nvPicPr>
          <p:cNvPr id="7"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76203" y="6285483"/>
            <a:ext cx="1667797" cy="4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958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267644"/>
            <a:ext cx="7772400" cy="3279641"/>
          </a:xfrm>
        </p:spPr>
        <p:txBody>
          <a:bodyPr>
            <a:normAutofit/>
          </a:bodyPr>
          <a:lstStyle/>
          <a:p>
            <a:pPr algn="r"/>
            <a:r>
              <a:rPr lang="pl-PL" sz="2800" b="1" dirty="0">
                <a:solidFill>
                  <a:schemeClr val="accent5"/>
                </a:solidFill>
              </a:rPr>
              <a:t>Jak uczyć dzieci właściwych </a:t>
            </a:r>
            <a:r>
              <a:rPr lang="pl-PL" sz="2800" b="1" dirty="0" err="1">
                <a:solidFill>
                  <a:schemeClr val="accent5"/>
                </a:solidFill>
              </a:rPr>
              <a:t>zachowań</a:t>
            </a:r>
            <a:r>
              <a:rPr lang="pl-PL" sz="2800" b="1" dirty="0">
                <a:solidFill>
                  <a:schemeClr val="accent5"/>
                </a:solidFill>
              </a:rPr>
              <a:t>?</a:t>
            </a:r>
            <a:br>
              <a:rPr lang="pl-PL" sz="2800" b="1" dirty="0">
                <a:solidFill>
                  <a:schemeClr val="accent5"/>
                </a:solidFill>
              </a:rPr>
            </a:br>
            <a:r>
              <a:rPr lang="pl-PL" sz="2800" b="1" dirty="0">
                <a:solidFill>
                  <a:schemeClr val="accent5"/>
                </a:solidFill>
              </a:rPr>
              <a:t> </a:t>
            </a:r>
            <a:br>
              <a:rPr lang="pl-PL" sz="4000" b="1" dirty="0">
                <a:solidFill>
                  <a:schemeClr val="accent5"/>
                </a:solidFill>
              </a:rPr>
            </a:br>
            <a:br>
              <a:rPr lang="pl-PL" sz="4000" b="1" dirty="0">
                <a:solidFill>
                  <a:schemeClr val="accent5"/>
                </a:solidFill>
              </a:rPr>
            </a:br>
            <a:endParaRPr lang="pl-PL" sz="4000" dirty="0">
              <a:solidFill>
                <a:srgbClr val="C00000"/>
              </a:solidFill>
            </a:endParaRPr>
          </a:p>
        </p:txBody>
      </p:sp>
      <p:sp>
        <p:nvSpPr>
          <p:cNvPr id="3" name="Podtytuł 2"/>
          <p:cNvSpPr>
            <a:spLocks noGrp="1"/>
          </p:cNvSpPr>
          <p:nvPr>
            <p:ph type="subTitle" idx="1"/>
          </p:nvPr>
        </p:nvSpPr>
        <p:spPr/>
        <p:txBody>
          <a:bodyPr/>
          <a:lstStyle/>
          <a:p>
            <a:r>
              <a:rPr lang="pl-PL"/>
              <a:t>Katarzyna Jaworska</a:t>
            </a:r>
            <a:endParaRPr lang="pl-PL" dirty="0"/>
          </a:p>
        </p:txBody>
      </p:sp>
    </p:spTree>
    <p:extLst>
      <p:ext uri="{BB962C8B-B14F-4D97-AF65-F5344CB8AC3E}">
        <p14:creationId xmlns:p14="http://schemas.microsoft.com/office/powerpoint/2010/main" val="3632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Władza rodzicielska</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Mocne przekonanie dotyczące wychowania, że rodzice powinni używać swojego autorytetu aby kontrolować, kierować i wpływać na swoje dzieci </a:t>
            </a:r>
          </a:p>
          <a:p>
            <a:pPr marL="0" indent="0">
              <a:buNone/>
            </a:pPr>
            <a:r>
              <a:rPr lang="pl-PL" sz="2000" dirty="0">
                <a:latin typeface="+mj-lt"/>
              </a:rPr>
              <a:t>„Rodzice wiedzą lepiej”, twierdzą, że dzieci tego potrzebują i oczekują</a:t>
            </a:r>
          </a:p>
          <a:p>
            <a:pPr marL="0" indent="0">
              <a:buNone/>
            </a:pPr>
            <a:r>
              <a:rPr lang="pl-PL" dirty="0">
                <a:solidFill>
                  <a:srgbClr val="7030A0"/>
                </a:solidFill>
                <a:latin typeface="+mj-lt"/>
              </a:rPr>
              <a:t>                      Rodzic            </a:t>
            </a:r>
            <a:r>
              <a:rPr lang="pl-PL" sz="1400" dirty="0">
                <a:solidFill>
                  <a:srgbClr val="7030A0"/>
                </a:solidFill>
                <a:latin typeface="+mj-lt"/>
              </a:rPr>
              <a:t>dziecko</a:t>
            </a:r>
            <a:r>
              <a:rPr lang="pl-PL" sz="2000" dirty="0">
                <a:solidFill>
                  <a:srgbClr val="7030A0"/>
                </a:solidFill>
                <a:latin typeface="+mj-lt"/>
              </a:rPr>
              <a:t> </a:t>
            </a:r>
          </a:p>
          <a:p>
            <a:pPr marL="0" indent="0">
              <a:buNone/>
            </a:pPr>
            <a:r>
              <a:rPr lang="pl-PL" sz="2000" dirty="0">
                <a:latin typeface="+mj-lt"/>
              </a:rPr>
              <a:t>Dzieci zawsze postrzegają rodziców jako większych, silniejszych, mądrzejszych. Rodzice często podtrzymują ten układ, ukrywając swoje słabości i błędy. </a:t>
            </a:r>
            <a:r>
              <a:rPr lang="pl-PL" sz="2000" dirty="0">
                <a:solidFill>
                  <a:srgbClr val="C00000"/>
                </a:solidFill>
                <a:latin typeface="+mj-lt"/>
              </a:rPr>
              <a:t>„Wiemy, co jest dla ciebie dobre”.</a:t>
            </a:r>
          </a:p>
          <a:p>
            <a:pPr marL="0" indent="0">
              <a:buNone/>
            </a:pPr>
            <a:r>
              <a:rPr lang="pl-PL" sz="2000" dirty="0">
                <a:latin typeface="+mj-lt"/>
              </a:rPr>
              <a:t>Sami uzasadniają nagrody i kary. Wpływają na zachowania dzieci. Jeśli władza przynosi wymierny skutek ,jest stosowana częściej.</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10</a:t>
            </a:fld>
            <a:endParaRPr lang="pl-PL"/>
          </a:p>
        </p:txBody>
      </p:sp>
    </p:spTree>
    <p:extLst>
      <p:ext uri="{BB962C8B-B14F-4D97-AF65-F5344CB8AC3E}">
        <p14:creationId xmlns:p14="http://schemas.microsoft.com/office/powerpoint/2010/main" val="305933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Jak dzieci sobie radzą z władzą rodzicielską?</a:t>
            </a:r>
          </a:p>
        </p:txBody>
      </p:sp>
      <p:sp>
        <p:nvSpPr>
          <p:cNvPr id="3" name="Symbol zastępczy zawartości 2"/>
          <p:cNvSpPr>
            <a:spLocks noGrp="1"/>
          </p:cNvSpPr>
          <p:nvPr>
            <p:ph idx="1"/>
          </p:nvPr>
        </p:nvSpPr>
        <p:spPr/>
        <p:txBody>
          <a:bodyPr>
            <a:normAutofit fontScale="92500" lnSpcReduction="20000"/>
          </a:bodyPr>
          <a:lstStyle/>
          <a:p>
            <a:r>
              <a:rPr lang="pl-PL" sz="2200" dirty="0">
                <a:latin typeface="+mj-lt"/>
              </a:rPr>
              <a:t>Opór, bunt, sprzeciw</a:t>
            </a:r>
          </a:p>
          <a:p>
            <a:r>
              <a:rPr lang="pl-PL" sz="2200" dirty="0">
                <a:latin typeface="+mj-lt"/>
              </a:rPr>
              <a:t>Żal, gniew, wrogość</a:t>
            </a:r>
          </a:p>
          <a:p>
            <a:r>
              <a:rPr lang="pl-PL" sz="2200" dirty="0">
                <a:latin typeface="+mj-lt"/>
              </a:rPr>
              <a:t>Agresja, chęć odwetu</a:t>
            </a:r>
          </a:p>
          <a:p>
            <a:r>
              <a:rPr lang="pl-PL" sz="2200" dirty="0">
                <a:latin typeface="+mj-lt"/>
              </a:rPr>
              <a:t>Kłamstwo, ukrywanie uczuć</a:t>
            </a:r>
          </a:p>
          <a:p>
            <a:r>
              <a:rPr lang="pl-PL" sz="2200" dirty="0">
                <a:latin typeface="+mj-lt"/>
              </a:rPr>
              <a:t>Zrzucanie winy na innych, oszukiwanie</a:t>
            </a:r>
          </a:p>
          <a:p>
            <a:r>
              <a:rPr lang="pl-PL" sz="2200" dirty="0">
                <a:latin typeface="+mj-lt"/>
              </a:rPr>
              <a:t>Dominowanie, narzucanie swojej woli</a:t>
            </a:r>
          </a:p>
          <a:p>
            <a:r>
              <a:rPr lang="pl-PL" sz="2200" dirty="0">
                <a:latin typeface="+mj-lt"/>
              </a:rPr>
              <a:t>Chęć postawienia na swoim</a:t>
            </a:r>
          </a:p>
          <a:p>
            <a:r>
              <a:rPr lang="pl-PL" sz="2200" dirty="0">
                <a:latin typeface="+mj-lt"/>
              </a:rPr>
              <a:t>Sojusze przeciw rodzicom</a:t>
            </a:r>
          </a:p>
          <a:p>
            <a:r>
              <a:rPr lang="pl-PL" sz="2200" dirty="0">
                <a:latin typeface="+mj-lt"/>
              </a:rPr>
              <a:t>Uległość, posłuszeństwo</a:t>
            </a:r>
          </a:p>
          <a:p>
            <a:r>
              <a:rPr lang="pl-PL" sz="2200" dirty="0">
                <a:latin typeface="+mj-lt"/>
              </a:rPr>
              <a:t>Przypochlebianie się, zabieganie o względy</a:t>
            </a:r>
          </a:p>
          <a:p>
            <a:r>
              <a:rPr lang="pl-PL" sz="2200" dirty="0">
                <a:latin typeface="+mj-lt"/>
              </a:rPr>
              <a:t>Konformizm, lęk, braki kreatywności</a:t>
            </a:r>
          </a:p>
          <a:p>
            <a:r>
              <a:rPr lang="pl-PL" sz="2200" dirty="0">
                <a:latin typeface="+mj-lt"/>
              </a:rPr>
              <a:t>Zamykanie się w sobie, ucieczka w fantazje</a:t>
            </a:r>
          </a:p>
          <a:p>
            <a:endParaRPr lang="pl-PL" sz="2000" dirty="0">
              <a:latin typeface="+mj-lt"/>
            </a:endParaRP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11</a:t>
            </a:fld>
            <a:endParaRPr lang="pl-PL"/>
          </a:p>
        </p:txBody>
      </p:sp>
    </p:spTree>
    <p:extLst>
      <p:ext uri="{BB962C8B-B14F-4D97-AF65-F5344CB8AC3E}">
        <p14:creationId xmlns:p14="http://schemas.microsoft.com/office/powerpoint/2010/main" val="358006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365127"/>
            <a:ext cx="7886700" cy="141950"/>
          </a:xfrm>
        </p:spPr>
        <p:txBody>
          <a:bodyPr>
            <a:normAutofit fontScale="90000"/>
          </a:bodyPr>
          <a:lstStyle/>
          <a:p>
            <a:br>
              <a:rPr lang="pl-PL" dirty="0"/>
            </a:br>
            <a:r>
              <a:rPr lang="pl-PL" sz="2000" dirty="0">
                <a:solidFill>
                  <a:srgbClr val="FF0000"/>
                </a:solidFill>
              </a:rPr>
              <a:t>Oto kilka pomocnych sposobów, które warto zastosować zamiast kar- </a:t>
            </a:r>
            <a:r>
              <a:rPr lang="pl-PL" sz="1400" dirty="0">
                <a:solidFill>
                  <a:srgbClr val="FF0000"/>
                </a:solidFill>
              </a:rPr>
              <a:t>Fundacja Dajemy Dzieciom Siłę</a:t>
            </a:r>
          </a:p>
        </p:txBody>
      </p:sp>
      <p:sp>
        <p:nvSpPr>
          <p:cNvPr id="3" name="Symbol zastępczy zawartości 2"/>
          <p:cNvSpPr>
            <a:spLocks noGrp="1"/>
          </p:cNvSpPr>
          <p:nvPr>
            <p:ph idx="1"/>
          </p:nvPr>
        </p:nvSpPr>
        <p:spPr>
          <a:xfrm>
            <a:off x="628650" y="1130531"/>
            <a:ext cx="7886700" cy="5046432"/>
          </a:xfrm>
        </p:spPr>
        <p:txBody>
          <a:bodyPr>
            <a:normAutofit fontScale="40000" lnSpcReduction="20000"/>
          </a:bodyPr>
          <a:lstStyle/>
          <a:p>
            <a:endParaRPr lang="pl-PL" dirty="0"/>
          </a:p>
          <a:p>
            <a:pPr marL="0" indent="0">
              <a:buNone/>
            </a:pPr>
            <a:r>
              <a:rPr lang="pl-PL" sz="3700" dirty="0"/>
              <a:t> </a:t>
            </a:r>
            <a:r>
              <a:rPr lang="pl-PL" sz="3700" b="1" dirty="0"/>
              <a:t>1. Wyraź swoje uczucia, nie oceniając charakteru dziecka. </a:t>
            </a:r>
            <a:endParaRPr lang="pl-PL" sz="3700" dirty="0"/>
          </a:p>
          <a:p>
            <a:pPr marL="0" indent="0">
              <a:buNone/>
            </a:pPr>
            <a:r>
              <a:rPr lang="pl-PL" sz="3700" dirty="0"/>
              <a:t>    „Złoszczę się, kiedy widzę porozrzucane zabawki w Twoim pokoju.” </a:t>
            </a:r>
          </a:p>
          <a:p>
            <a:pPr marL="0" indent="0">
              <a:buNone/>
            </a:pPr>
            <a:r>
              <a:rPr lang="pl-PL" sz="3700" b="1" dirty="0"/>
              <a:t>2. Określ swoje oczekiwania. </a:t>
            </a:r>
            <a:endParaRPr lang="pl-PL" sz="3700" dirty="0"/>
          </a:p>
          <a:p>
            <a:pPr marL="0" indent="0">
              <a:buNone/>
            </a:pPr>
            <a:r>
              <a:rPr lang="pl-PL" sz="3700" dirty="0"/>
              <a:t>    „Oczekuję, że zabawki będą posprzątane.” </a:t>
            </a:r>
          </a:p>
          <a:p>
            <a:pPr marL="0" indent="0">
              <a:buNone/>
            </a:pPr>
            <a:r>
              <a:rPr lang="pl-PL" sz="3700" b="1" dirty="0"/>
              <a:t>3. Wskaż dziecku, jak może poprawić swoje zachowanie. </a:t>
            </a:r>
            <a:endParaRPr lang="pl-PL" sz="3700" dirty="0"/>
          </a:p>
          <a:p>
            <a:pPr marL="0" indent="0">
              <a:buNone/>
            </a:pPr>
            <a:r>
              <a:rPr lang="pl-PL" sz="3700" dirty="0"/>
              <a:t>    „Misie poukładaj na półce, a samochodziki i klocki włóż do pudełek.” </a:t>
            </a:r>
          </a:p>
          <a:p>
            <a:pPr marL="0" indent="0">
              <a:buNone/>
            </a:pPr>
            <a:r>
              <a:rPr lang="pl-PL" sz="3700" b="1" dirty="0"/>
              <a:t>4. Zaproponuj wybór. </a:t>
            </a:r>
            <a:endParaRPr lang="pl-PL" sz="3700" dirty="0"/>
          </a:p>
          <a:p>
            <a:pPr marL="0" indent="0">
              <a:buNone/>
            </a:pPr>
            <a:r>
              <a:rPr lang="pl-PL" sz="3700" dirty="0"/>
              <a:t>    „Możesz bawić się wszystkimi zabawkami, ale musisz je posprzątać, zanim pójdziesz oglądać bajkę. Jeśli nie posprzątasz zabawek, nie  będziesz mógł oglądać bajki. Decyduj sam.” </a:t>
            </a:r>
          </a:p>
          <a:p>
            <a:pPr marL="0" indent="0">
              <a:buNone/>
            </a:pPr>
            <a:r>
              <a:rPr lang="pl-PL" sz="3700" b="1" dirty="0"/>
              <a:t>5. Przejmij inicjatywę. </a:t>
            </a:r>
            <a:endParaRPr lang="pl-PL" sz="3700" dirty="0"/>
          </a:p>
          <a:p>
            <a:pPr marL="0" indent="0">
              <a:buNone/>
            </a:pPr>
            <a:r>
              <a:rPr lang="pl-PL" sz="3700" dirty="0"/>
              <a:t>    DZIECKO: „Dlaczego telewizor jest wyłączony i nie mogę oglądać bajki?” </a:t>
            </a:r>
          </a:p>
          <a:p>
            <a:pPr marL="0" indent="0">
              <a:buNone/>
            </a:pPr>
            <a:r>
              <a:rPr lang="pl-PL" sz="3700" dirty="0"/>
              <a:t>   OJCIEC: „Ty mi powiedz dlaczego?” </a:t>
            </a:r>
          </a:p>
          <a:p>
            <a:pPr marL="0" indent="0">
              <a:buNone/>
            </a:pPr>
            <a:r>
              <a:rPr lang="pl-PL" sz="3700" dirty="0"/>
              <a:t>   Pozwól dziecku samodzielnie znaleźć odpowiedź na dręczące je pytanie, dzięki temu dostrzeże konsekwencje swojego postępowania. </a:t>
            </a:r>
          </a:p>
          <a:p>
            <a:pPr marL="0" indent="0">
              <a:buNone/>
            </a:pPr>
            <a:r>
              <a:rPr lang="pl-PL" sz="3700" b="1" dirty="0"/>
              <a:t>6. Wspólnie rozwiąż problem. </a:t>
            </a:r>
            <a:endParaRPr lang="pl-PL" sz="3700" dirty="0"/>
          </a:p>
          <a:p>
            <a:pPr marL="0" indent="0">
              <a:buNone/>
            </a:pPr>
            <a:r>
              <a:rPr lang="pl-PL" sz="3700" dirty="0"/>
              <a:t>   „Możemy ustalić, że jeśli będziesz potrzebował pomocy przy sprzątaniu − poprosisz mnie o pomoc, a potem wspólnie pooglądamy bajkę.”</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12</a:t>
            </a:fld>
            <a:endParaRPr lang="pl-PL"/>
          </a:p>
        </p:txBody>
      </p:sp>
    </p:spTree>
    <p:extLst>
      <p:ext uri="{BB962C8B-B14F-4D97-AF65-F5344CB8AC3E}">
        <p14:creationId xmlns:p14="http://schemas.microsoft.com/office/powerpoint/2010/main" val="4257662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l-PL" altLang="pl-PL" sz="2400" dirty="0">
                <a:solidFill>
                  <a:srgbClr val="FF0000"/>
                </a:solidFill>
              </a:rPr>
              <a:t>Podstawowy warunek dobrego rozwoju dziecka- RÓWNOWAGA, </a:t>
            </a:r>
            <a:r>
              <a:rPr lang="pl-PL" altLang="pl-PL" sz="1100" dirty="0" err="1">
                <a:solidFill>
                  <a:srgbClr val="FF0000"/>
                </a:solidFill>
              </a:rPr>
              <a:t>zdjęcie:www.pixabay.com</a:t>
            </a:r>
            <a:endParaRPr lang="pl-PL" altLang="pl-PL" sz="1100" dirty="0">
              <a:solidFill>
                <a:srgbClr val="FF0000"/>
              </a:solidFill>
            </a:endParaRPr>
          </a:p>
        </p:txBody>
      </p:sp>
      <p:sp>
        <p:nvSpPr>
          <p:cNvPr id="14339" name="Rectangle 3"/>
          <p:cNvSpPr>
            <a:spLocks noGrp="1" noChangeArrowheads="1"/>
          </p:cNvSpPr>
          <p:nvPr>
            <p:ph type="body" idx="1"/>
          </p:nvPr>
        </p:nvSpPr>
        <p:spPr/>
        <p:txBody>
          <a:bodyPr/>
          <a:lstStyle/>
          <a:p>
            <a:pPr eaLnBrk="1" hangingPunct="1">
              <a:buFont typeface="Wingdings" panose="05000000000000000000" pitchFamily="2" charset="2"/>
              <a:buNone/>
            </a:pPr>
            <a:endParaRPr lang="pl-PL" altLang="pl-PL" sz="2600" dirty="0"/>
          </a:p>
          <a:p>
            <a:pPr eaLnBrk="1" hangingPunct="1">
              <a:buFont typeface="Wingdings" panose="05000000000000000000" pitchFamily="2" charset="2"/>
              <a:buNone/>
            </a:pPr>
            <a:r>
              <a:rPr lang="pl-PL" altLang="pl-PL" sz="2600" dirty="0"/>
              <a:t>OBCIĄŻENIE</a:t>
            </a:r>
          </a:p>
          <a:p>
            <a:pPr eaLnBrk="1" hangingPunct="1">
              <a:buFont typeface="Wingdings" panose="05000000000000000000" pitchFamily="2" charset="2"/>
              <a:buNone/>
            </a:pPr>
            <a:endParaRPr lang="pl-PL" altLang="pl-PL" sz="2600" dirty="0"/>
          </a:p>
          <a:p>
            <a:pPr eaLnBrk="1" hangingPunct="1">
              <a:buFont typeface="Wingdings" panose="05000000000000000000" pitchFamily="2" charset="2"/>
              <a:buNone/>
            </a:pPr>
            <a:endParaRPr lang="pl-PL" altLang="pl-PL" sz="2600" dirty="0"/>
          </a:p>
          <a:p>
            <a:pPr eaLnBrk="1" hangingPunct="1">
              <a:buFont typeface="Wingdings" panose="05000000000000000000" pitchFamily="2" charset="2"/>
              <a:buNone/>
            </a:pPr>
            <a:r>
              <a:rPr lang="pl-PL" altLang="pl-PL" sz="2600" dirty="0"/>
              <a:t>ZASOBY                                              KOMPETENCJA                             </a:t>
            </a:r>
          </a:p>
          <a:p>
            <a:pPr eaLnBrk="1" hangingPunct="1">
              <a:buFont typeface="Wingdings" panose="05000000000000000000" pitchFamily="2" charset="2"/>
              <a:buNone/>
            </a:pPr>
            <a:r>
              <a:rPr lang="pl-PL" altLang="pl-PL" sz="2600" dirty="0"/>
              <a:t>                                                                DZIECKA</a:t>
            </a:r>
          </a:p>
          <a:p>
            <a:pPr eaLnBrk="1" hangingPunct="1">
              <a:buFont typeface="Wingdings" panose="05000000000000000000" pitchFamily="2" charset="2"/>
              <a:buNone/>
            </a:pPr>
            <a:endParaRPr lang="pl-PL" altLang="pl-PL" sz="2600" dirty="0"/>
          </a:p>
          <a:p>
            <a:pPr eaLnBrk="1" hangingPunct="1">
              <a:buFont typeface="Wingdings" panose="05000000000000000000" pitchFamily="2" charset="2"/>
              <a:buNone/>
            </a:pPr>
            <a:r>
              <a:rPr lang="pl-PL" altLang="pl-PL" sz="2600" dirty="0"/>
              <a:t>ŹRÓDŁA WSPARCIA</a:t>
            </a:r>
          </a:p>
        </p:txBody>
      </p:sp>
      <p:sp>
        <p:nvSpPr>
          <p:cNvPr id="14340" name="Line 13"/>
          <p:cNvSpPr>
            <a:spLocks noChangeShapeType="1"/>
          </p:cNvSpPr>
          <p:nvPr/>
        </p:nvSpPr>
        <p:spPr bwMode="auto">
          <a:xfrm flipH="1">
            <a:off x="3419475" y="4437063"/>
            <a:ext cx="1512888"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4341" name="Line 14"/>
          <p:cNvSpPr>
            <a:spLocks noChangeShapeType="1"/>
          </p:cNvSpPr>
          <p:nvPr/>
        </p:nvSpPr>
        <p:spPr bwMode="auto">
          <a:xfrm flipH="1">
            <a:off x="2339975" y="3933825"/>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14342" name="Line 15"/>
          <p:cNvSpPr>
            <a:spLocks noChangeShapeType="1"/>
          </p:cNvSpPr>
          <p:nvPr/>
        </p:nvSpPr>
        <p:spPr bwMode="auto">
          <a:xfrm flipH="1" flipV="1">
            <a:off x="2987675" y="2565400"/>
            <a:ext cx="2016125"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l-PL"/>
          </a:p>
        </p:txBody>
      </p:sp>
      <p:sp>
        <p:nvSpPr>
          <p:cNvPr id="2" name="Symbol zastępczy stopki 1"/>
          <p:cNvSpPr>
            <a:spLocks noGrp="1"/>
          </p:cNvSpPr>
          <p:nvPr>
            <p:ph type="ftr" sz="quarter" idx="11"/>
          </p:nvPr>
        </p:nvSpPr>
        <p:spPr/>
        <p:txBody>
          <a:bodyPr/>
          <a:lstStyle/>
          <a:p>
            <a:r>
              <a:rPr lang="pl-PL"/>
              <a:t>Moje Bezpieczne (?) Dziecko </a:t>
            </a:r>
          </a:p>
        </p:txBody>
      </p:sp>
      <p:sp>
        <p:nvSpPr>
          <p:cNvPr id="3" name="Symbol zastępczy numeru slajdu 2"/>
          <p:cNvSpPr>
            <a:spLocks noGrp="1"/>
          </p:cNvSpPr>
          <p:nvPr>
            <p:ph type="sldNum" sz="quarter" idx="12"/>
          </p:nvPr>
        </p:nvSpPr>
        <p:spPr/>
        <p:txBody>
          <a:bodyPr/>
          <a:lstStyle/>
          <a:p>
            <a:fld id="{537FA3DA-5879-4D6A-B7FF-81044DA4ED9A}" type="slidenum">
              <a:rPr lang="pl-PL" smtClean="0"/>
              <a:pPr/>
              <a:t>13</a:t>
            </a:fld>
            <a:endParaRPr lang="pl-PL"/>
          </a:p>
        </p:txBody>
      </p:sp>
      <p:sp>
        <p:nvSpPr>
          <p:cNvPr id="6" name="AutoShape 2" descr="D:\Konto_kjaworska\Desktop\weighting-scale-2402966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4" descr="D:\Konto_kjaworska\Desktop\weighting-scale-2402966_640.webp"/>
          <p:cNvSpPr>
            <a:spLocks noChangeAspect="1" noChangeArrowheads="1"/>
          </p:cNvSpPr>
          <p:nvPr/>
        </p:nvSpPr>
        <p:spPr bwMode="auto">
          <a:xfrm>
            <a:off x="5406186" y="17176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9" name="Obraz 8"/>
          <p:cNvPicPr>
            <a:picLocks noChangeAspect="1"/>
          </p:cNvPicPr>
          <p:nvPr/>
        </p:nvPicPr>
        <p:blipFill>
          <a:blip r:embed="rId2"/>
          <a:stretch>
            <a:fillRect/>
          </a:stretch>
        </p:blipFill>
        <p:spPr>
          <a:xfrm>
            <a:off x="6425930" y="1060568"/>
            <a:ext cx="1374475" cy="1171337"/>
          </a:xfrm>
          <a:prstGeom prst="rect">
            <a:avLst/>
          </a:prstGeom>
        </p:spPr>
      </p:pic>
    </p:spTree>
    <p:extLst>
      <p:ext uri="{BB962C8B-B14F-4D97-AF65-F5344CB8AC3E}">
        <p14:creationId xmlns:p14="http://schemas.microsoft.com/office/powerpoint/2010/main" val="17658395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C00000"/>
                </a:solidFill>
              </a:rPr>
              <a:t>Podstawowe potrzeby dziecka według Jeffreya </a:t>
            </a:r>
            <a:r>
              <a:rPr lang="pl-PL" sz="2400" dirty="0" err="1">
                <a:solidFill>
                  <a:srgbClr val="C00000"/>
                </a:solidFill>
              </a:rPr>
              <a:t>Young’a</a:t>
            </a:r>
            <a:br>
              <a:rPr lang="pl-PL" sz="2400" dirty="0">
                <a:solidFill>
                  <a:srgbClr val="C00000"/>
                </a:solidFill>
              </a:rPr>
            </a:br>
            <a:r>
              <a:rPr lang="pl-PL" sz="1800" dirty="0">
                <a:solidFill>
                  <a:srgbClr val="C00000"/>
                </a:solidFill>
              </a:rPr>
              <a:t>(„Program zmiany sposobu życia”)</a:t>
            </a:r>
          </a:p>
        </p:txBody>
      </p:sp>
      <p:sp>
        <p:nvSpPr>
          <p:cNvPr id="3" name="Symbol zastępczy zawartości 2"/>
          <p:cNvSpPr>
            <a:spLocks noGrp="1"/>
          </p:cNvSpPr>
          <p:nvPr>
            <p:ph idx="1"/>
          </p:nvPr>
        </p:nvSpPr>
        <p:spPr/>
        <p:txBody>
          <a:bodyPr>
            <a:normAutofit lnSpcReduction="10000"/>
          </a:bodyPr>
          <a:lstStyle/>
          <a:p>
            <a:pPr lvl="0"/>
            <a:r>
              <a:rPr lang="pl-PL" sz="1600" dirty="0">
                <a:latin typeface="+mj-lt"/>
              </a:rPr>
              <a:t>Potrzeba bezpieczeństwa- najważniejsza, związana z dostępnością fizyczną, potrzebą miłości, szacunku, wsparcia i stałej opieki</a:t>
            </a:r>
          </a:p>
          <a:p>
            <a:pPr marL="0" lvl="0" indent="0">
              <a:buNone/>
            </a:pPr>
            <a:r>
              <a:rPr lang="pl-PL" sz="1600" i="1" dirty="0"/>
              <a:t>„</a:t>
            </a:r>
            <a:r>
              <a:rPr lang="pl-PL" sz="1600" b="1" i="1" dirty="0"/>
              <a:t>W bezpiecznym domu rodzice są zawsze dostępni, fizycznie i psychicznie. Nikt nie jest źle traktowany” </a:t>
            </a:r>
            <a:r>
              <a:rPr lang="pl-PL" sz="1600" dirty="0"/>
              <a:t>(Jeffrey Young)</a:t>
            </a:r>
            <a:endParaRPr lang="pl-PL" sz="1600" dirty="0">
              <a:latin typeface="+mj-lt"/>
            </a:endParaRPr>
          </a:p>
          <a:p>
            <a:pPr lvl="0"/>
            <a:r>
              <a:rPr lang="pl-PL" sz="1600" dirty="0">
                <a:latin typeface="+mj-lt"/>
              </a:rPr>
              <a:t>Potrzeba kontaktu z innymi (więzi)- odpowiada potrzebie przynależności u Maslowa, dzieli ją na trzy sfery: troski, empatii i opieki. Dotyczy nie tylko choć jednej najbliższej osoby, lecz również rówieśników i całego świata zewnętrznego. Poprzez kontakty z innymi, dziecko potwierdza swoja akceptację i wartość. Inaczej zamyka się w swoim świecie.</a:t>
            </a:r>
          </a:p>
          <a:p>
            <a:pPr lvl="0"/>
            <a:r>
              <a:rPr lang="pl-PL" sz="1600" dirty="0">
                <a:latin typeface="+mj-lt"/>
              </a:rPr>
              <a:t>Potrzeba autonomii- dzieci pod tym względem są ograniczone w tym względzie przez dorosłych, ale powinny rozwijać swoją niezależność adekwatnie do wieku i możliwości</a:t>
            </a:r>
          </a:p>
          <a:p>
            <a:pPr lvl="0"/>
            <a:r>
              <a:rPr lang="pl-PL" sz="1600" dirty="0">
                <a:latin typeface="+mj-lt"/>
              </a:rPr>
              <a:t>Potrzeba poczucia własnej wartości- częste trudności z jej zaspokojeniem, często dzieci są docenianie przez dorosłych za coś i mają trudności z okazywaniem swych słabości</a:t>
            </a:r>
          </a:p>
          <a:p>
            <a:pPr lvl="0"/>
            <a:r>
              <a:rPr lang="pl-PL" sz="1600" dirty="0">
                <a:latin typeface="+mj-lt"/>
              </a:rPr>
              <a:t>Potrzeba </a:t>
            </a:r>
            <a:r>
              <a:rPr lang="pl-PL" sz="1600" dirty="0" err="1">
                <a:latin typeface="+mj-lt"/>
              </a:rPr>
              <a:t>autoekspresji</a:t>
            </a:r>
            <a:r>
              <a:rPr lang="pl-PL" sz="1600" dirty="0">
                <a:latin typeface="+mj-lt"/>
              </a:rPr>
              <a:t>- nie zawsze dzieci mogą być sobą, mówić o swoich pragnieniach i zamiarach, dorośli często nie rozumieją egocentrycznej natury dziecka</a:t>
            </a:r>
          </a:p>
          <a:p>
            <a:pPr lvl="0"/>
            <a:r>
              <a:rPr lang="pl-PL" sz="1600" dirty="0">
                <a:latin typeface="+mj-lt"/>
              </a:rPr>
              <a:t>Potrzeba realnych ograniczeń- dziecko potrzebuje dojrzałego przywództwa i zdrowych granic</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pPr/>
              <a:t>14</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2619" y="537399"/>
            <a:ext cx="715992" cy="981015"/>
          </a:xfrm>
          <a:prstGeom prst="rect">
            <a:avLst/>
          </a:prstGeom>
        </p:spPr>
      </p:pic>
    </p:spTree>
    <p:extLst>
      <p:ext uri="{BB962C8B-B14F-4D97-AF65-F5344CB8AC3E}">
        <p14:creationId xmlns:p14="http://schemas.microsoft.com/office/powerpoint/2010/main" val="256758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Przekazywanie odpowiedzialności stosownie do wieku</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Zaspokajanie potrzeby autonomii i kompetencji to zachowanie równowagi między zapewnieniem dziecku wystarczającej ochrony a zwiększaniem zakresu swobody i odpowiedzialności</a:t>
            </a:r>
          </a:p>
          <a:p>
            <a:pPr marL="0" indent="0">
              <a:buNone/>
            </a:pPr>
            <a:r>
              <a:rPr lang="pl-PL" sz="2000" dirty="0">
                <a:latin typeface="+mj-lt"/>
              </a:rPr>
              <a:t>Dawanie dziecku wyboru (badania wykazały, że przy realizacji zadań dzieciom którym dano szanse na podejmowanie decyzji, okazują większy entuzjazm i poświęcają więcej czasu na nie)</a:t>
            </a:r>
          </a:p>
          <a:p>
            <a:pPr marL="0" indent="0">
              <a:buNone/>
            </a:pPr>
            <a:r>
              <a:rPr lang="pl-PL" sz="2000" dirty="0">
                <a:latin typeface="+mj-lt"/>
              </a:rPr>
              <a:t>Dzięki dawaniu dziecku wyboru, okazujemy mu szacunek. Uczy się wtedy szybciej samodzielności</a:t>
            </a:r>
          </a:p>
          <a:p>
            <a:pPr marL="457200" indent="-457200">
              <a:buAutoNum type="arabicPeriod"/>
            </a:pPr>
            <a:endParaRPr lang="pl-PL" sz="2000" dirty="0"/>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15</a:t>
            </a:fld>
            <a:endParaRPr lang="pl-PL"/>
          </a:p>
        </p:txBody>
      </p:sp>
    </p:spTree>
    <p:extLst>
      <p:ext uri="{BB962C8B-B14F-4D97-AF65-F5344CB8AC3E}">
        <p14:creationId xmlns:p14="http://schemas.microsoft.com/office/powerpoint/2010/main" val="384809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Realistyczne granice- podstawowa potrzeba emocjonalna</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Co oznacza dla dziecka?</a:t>
            </a:r>
          </a:p>
          <a:p>
            <a:pPr marL="0" indent="0">
              <a:buNone/>
            </a:pPr>
            <a:r>
              <a:rPr lang="pl-PL" sz="2000" dirty="0">
                <a:latin typeface="+mj-lt"/>
              </a:rPr>
              <a:t>To wpajanie umiejętności rozróżniania dobra i zła oraz poczucia granic, to wyposażanie go w narzędzia potrzebne do radzenia sobie w świecie i do współdziałania z innymi ludźmi. Dzieci, których potrzeba realistycznych granic jest zaspokajana, w naturalny sposób rozwijają: poczucie wzajemności, uczciwości, sprawiedliwości i równości, samokontroli, samodyscypliny oraz poczucie wspólnoty.</a:t>
            </a:r>
          </a:p>
          <a:p>
            <a:pPr marL="0" indent="0">
              <a:buNone/>
            </a:pPr>
            <a:r>
              <a:rPr lang="pl-PL" sz="2000" dirty="0">
                <a:latin typeface="+mj-lt"/>
              </a:rPr>
              <a:t>Granice i dyscyplina wyznaczają ramy, w których dziecko może się poruszać. Są drogowskazem, co wolno , a czego nie. Wszyscy potrzebujemy granic, aby czuć się bezpiecznie.</a:t>
            </a:r>
          </a:p>
          <a:p>
            <a:pPr marL="0" indent="0">
              <a:buNone/>
            </a:pPr>
            <a:r>
              <a:rPr lang="pl-PL" sz="2000" dirty="0">
                <a:latin typeface="+mj-lt"/>
              </a:rPr>
              <a:t>Każda rodzina inaczej funkcjonuje, ale najważniejsza jest pewność rodziców co do swoich wartości i przekonań. Istotne, aby dzieci zrozumiały dlaczego ważne są ograniczenia, nie tylko w celu aprobaty dorosłych.</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16</a:t>
            </a:fld>
            <a:endParaRPr lang="pl-PL"/>
          </a:p>
        </p:txBody>
      </p:sp>
    </p:spTree>
    <p:extLst>
      <p:ext uri="{BB962C8B-B14F-4D97-AF65-F5344CB8AC3E}">
        <p14:creationId xmlns:p14="http://schemas.microsoft.com/office/powerpoint/2010/main" val="264797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Przeszkody w wyznaczaniu granic</a:t>
            </a:r>
          </a:p>
        </p:txBody>
      </p:sp>
      <p:sp>
        <p:nvSpPr>
          <p:cNvPr id="3" name="Symbol zastępczy zawartości 2"/>
          <p:cNvSpPr>
            <a:spLocks noGrp="1"/>
          </p:cNvSpPr>
          <p:nvPr>
            <p:ph idx="1"/>
          </p:nvPr>
        </p:nvSpPr>
        <p:spPr/>
        <p:txBody>
          <a:bodyPr>
            <a:normAutofit/>
          </a:bodyPr>
          <a:lstStyle/>
          <a:p>
            <a:r>
              <a:rPr lang="pl-PL" sz="2000" dirty="0">
                <a:latin typeface="+mj-lt"/>
              </a:rPr>
              <a:t>Rodzice mają poczucie winy z różnych powodów i pobłażają dzieciom</a:t>
            </a:r>
          </a:p>
          <a:p>
            <a:r>
              <a:rPr lang="pl-PL" sz="2000" dirty="0">
                <a:latin typeface="+mj-lt"/>
              </a:rPr>
              <a:t>Rodzice kompensują problemy z własnego dzieciństwa- maja złe doświadczenia w egzekwowaniu granic</a:t>
            </a:r>
          </a:p>
          <a:p>
            <a:r>
              <a:rPr lang="pl-PL" sz="2000" dirty="0">
                <a:latin typeface="+mj-lt"/>
              </a:rPr>
              <a:t>Brak zrozumienia konieczności stawiania granic dzieciom- są ulegli, zgodni i bezkonfliktowi</a:t>
            </a:r>
          </a:p>
          <a:p>
            <a:r>
              <a:rPr lang="pl-PL" sz="2000" dirty="0">
                <a:latin typeface="+mj-lt"/>
              </a:rPr>
              <a:t>Niektórzy sądzą ,że same dzieci nakreślą sobie granice- wierzą ,że dziecko wyrośnie ze złych </a:t>
            </a:r>
            <a:r>
              <a:rPr lang="pl-PL" sz="2000" dirty="0" err="1">
                <a:latin typeface="+mj-lt"/>
              </a:rPr>
              <a:t>zachowań</a:t>
            </a:r>
            <a:r>
              <a:rPr lang="pl-PL" sz="2000" dirty="0">
                <a:latin typeface="+mj-lt"/>
              </a:rPr>
              <a:t>, samo nauczyć się zasad</a:t>
            </a:r>
          </a:p>
          <a:p>
            <a:r>
              <a:rPr lang="pl-PL" sz="2000" dirty="0">
                <a:latin typeface="+mj-lt"/>
              </a:rPr>
              <a:t>Rodzice chcą uniknąć konfliktów- nie są gotowi na bezpośrednią konfrontację z dziećmi</a:t>
            </a:r>
          </a:p>
          <a:p>
            <a:r>
              <a:rPr lang="pl-PL" sz="2000" dirty="0">
                <a:latin typeface="+mj-lt"/>
              </a:rPr>
              <a:t>Rodzice chcą, żeby rodzice ich lubiły- istnieje tu dodatkowy element „potrzeby”, boją się negatywnych uczuć dzieci</a:t>
            </a:r>
          </a:p>
          <a:p>
            <a:r>
              <a:rPr lang="pl-PL" sz="2000" dirty="0">
                <a:latin typeface="+mj-lt"/>
              </a:rPr>
              <a:t>Rodzice są zbyt zajęci- smutny, ale bardzo częsty scenariusz   </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17</a:t>
            </a:fld>
            <a:endParaRPr lang="pl-PL"/>
          </a:p>
        </p:txBody>
      </p:sp>
    </p:spTree>
    <p:extLst>
      <p:ext uri="{BB962C8B-B14F-4D97-AF65-F5344CB8AC3E}">
        <p14:creationId xmlns:p14="http://schemas.microsoft.com/office/powerpoint/2010/main" val="128851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C00000"/>
                </a:solidFill>
              </a:rPr>
              <a:t>Co u dzieci nasila trudne emocje?</a:t>
            </a:r>
            <a:br>
              <a:rPr lang="pl-PL" sz="2000" dirty="0">
                <a:solidFill>
                  <a:srgbClr val="C00000"/>
                </a:solidFill>
              </a:rPr>
            </a:br>
            <a:r>
              <a:rPr lang="pl-PL" sz="1200" dirty="0">
                <a:solidFill>
                  <a:srgbClr val="C00000"/>
                </a:solidFill>
              </a:rPr>
              <a:t>zdjęcie za: www.pixabay.com</a:t>
            </a:r>
          </a:p>
        </p:txBody>
      </p:sp>
      <p:sp>
        <p:nvSpPr>
          <p:cNvPr id="3" name="Symbol zastępczy zawartości 2"/>
          <p:cNvSpPr>
            <a:spLocks noGrp="1"/>
          </p:cNvSpPr>
          <p:nvPr>
            <p:ph idx="1"/>
          </p:nvPr>
        </p:nvSpPr>
        <p:spPr/>
        <p:txBody>
          <a:bodyPr>
            <a:normAutofit/>
          </a:bodyPr>
          <a:lstStyle/>
          <a:p>
            <a:pPr marL="514350" indent="-514350">
              <a:buFont typeface="+mj-lt"/>
              <a:buAutoNum type="arabicParenR"/>
            </a:pPr>
            <a:r>
              <a:rPr lang="pl-PL" sz="2000" dirty="0">
                <a:latin typeface="+mj-lt"/>
              </a:rPr>
              <a:t>Pojawienie się nowego członka rodziny</a:t>
            </a:r>
          </a:p>
          <a:p>
            <a:pPr marL="514350" indent="-514350">
              <a:buFont typeface="+mj-lt"/>
              <a:buAutoNum type="arabicParenR"/>
            </a:pPr>
            <a:r>
              <a:rPr lang="pl-PL" sz="2000" dirty="0">
                <a:latin typeface="+mj-lt"/>
              </a:rPr>
              <a:t>Zdarzenia traumatyczne</a:t>
            </a:r>
          </a:p>
          <a:p>
            <a:pPr marL="514350" indent="-514350">
              <a:buFont typeface="+mj-lt"/>
              <a:buAutoNum type="arabicParenR"/>
            </a:pPr>
            <a:r>
              <a:rPr lang="pl-PL" sz="2000" dirty="0">
                <a:latin typeface="+mj-lt"/>
              </a:rPr>
              <a:t>Konflikty między rodzicami</a:t>
            </a:r>
          </a:p>
          <a:p>
            <a:pPr marL="514350" indent="-514350">
              <a:buFont typeface="+mj-lt"/>
              <a:buAutoNum type="arabicParenR"/>
            </a:pPr>
            <a:r>
              <a:rPr lang="pl-PL" sz="2000" dirty="0">
                <a:latin typeface="+mj-lt"/>
              </a:rPr>
              <a:t>Kryzysy rozwojowe</a:t>
            </a:r>
          </a:p>
          <a:p>
            <a:pPr marL="514350" indent="-514350">
              <a:buFont typeface="+mj-lt"/>
              <a:buAutoNum type="arabicParenR"/>
            </a:pPr>
            <a:r>
              <a:rPr lang="pl-PL" sz="2000" dirty="0">
                <a:latin typeface="+mj-lt"/>
              </a:rPr>
              <a:t>Nieadekwatne postawy rodzicielskie</a:t>
            </a:r>
          </a:p>
          <a:p>
            <a:pPr marL="514350" indent="-514350">
              <a:buFont typeface="+mj-lt"/>
              <a:buAutoNum type="arabicParenR"/>
            </a:pPr>
            <a:r>
              <a:rPr lang="pl-PL" sz="2000" dirty="0">
                <a:latin typeface="+mj-lt"/>
              </a:rPr>
              <a:t>Choroby, wpływ przyjmowanych leków</a:t>
            </a:r>
          </a:p>
          <a:p>
            <a:pPr marL="514350" indent="-514350">
              <a:buFont typeface="+mj-lt"/>
              <a:buAutoNum type="arabicParenR"/>
            </a:pPr>
            <a:r>
              <a:rPr lang="pl-PL" sz="2000" dirty="0">
                <a:latin typeface="+mj-lt"/>
              </a:rPr>
              <a:t>Zaburzenia emocjonalne, nerwicowe, lękowe</a:t>
            </a:r>
          </a:p>
          <a:p>
            <a:pPr marL="514350" indent="-514350">
              <a:buFont typeface="+mj-lt"/>
              <a:buAutoNum type="arabicParenR"/>
            </a:pPr>
            <a:endParaRPr lang="pl-PL" sz="2000" dirty="0">
              <a:latin typeface="+mj-lt"/>
            </a:endParaRPr>
          </a:p>
        </p:txBody>
      </p:sp>
      <p:sp>
        <p:nvSpPr>
          <p:cNvPr id="4" name="Symbol zastępczy stopki 3"/>
          <p:cNvSpPr>
            <a:spLocks noGrp="1"/>
          </p:cNvSpPr>
          <p:nvPr>
            <p:ph type="ftr" sz="quarter" idx="11"/>
          </p:nvPr>
        </p:nvSpPr>
        <p:spPr/>
        <p:txBody>
          <a:bodyPr/>
          <a:lstStyle/>
          <a:p>
            <a:r>
              <a:rPr lang="pl-PL"/>
              <a:t>Katarzyna Jaworska, Rozwój emocjonalny</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257" y="517753"/>
            <a:ext cx="2573458" cy="1833561"/>
          </a:xfrm>
          <a:prstGeom prst="rect">
            <a:avLst/>
          </a:prstGeom>
        </p:spPr>
      </p:pic>
    </p:spTree>
    <p:extLst>
      <p:ext uri="{BB962C8B-B14F-4D97-AF65-F5344CB8AC3E}">
        <p14:creationId xmlns:p14="http://schemas.microsoft.com/office/powerpoint/2010/main" val="334418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Co jest ważne?</a:t>
            </a:r>
          </a:p>
        </p:txBody>
      </p:sp>
      <p:sp>
        <p:nvSpPr>
          <p:cNvPr id="3" name="Symbol zastępczy zawartości 2"/>
          <p:cNvSpPr>
            <a:spLocks noGrp="1"/>
          </p:cNvSpPr>
          <p:nvPr>
            <p:ph idx="1"/>
          </p:nvPr>
        </p:nvSpPr>
        <p:spPr/>
        <p:txBody>
          <a:bodyPr>
            <a:normAutofit/>
          </a:bodyPr>
          <a:lstStyle/>
          <a:p>
            <a:r>
              <a:rPr lang="pl-PL" sz="2000" dirty="0">
                <a:latin typeface="+mj-lt"/>
              </a:rPr>
              <a:t>Wsłuchuj się w odczucia dzieci, komunikują one więcej niż tylko myśli i słowa</a:t>
            </a:r>
          </a:p>
          <a:p>
            <a:r>
              <a:rPr lang="pl-PL" sz="2000" dirty="0">
                <a:latin typeface="+mj-lt"/>
              </a:rPr>
              <a:t>Rozpoznawaj  swoich nieskutecznych komunikatów</a:t>
            </a:r>
          </a:p>
          <a:p>
            <a:r>
              <a:rPr lang="pl-PL" sz="2000" dirty="0">
                <a:latin typeface="+mj-lt"/>
              </a:rPr>
              <a:t>Wysyłaj komunikatów „ja”</a:t>
            </a:r>
          </a:p>
          <a:p>
            <a:r>
              <a:rPr lang="pl-PL" sz="2000" dirty="0">
                <a:latin typeface="+mj-lt"/>
              </a:rPr>
              <a:t>Zastanów  się: w jaki sposób wykorzystujesz swój rodzicielski autorytet?</a:t>
            </a:r>
          </a:p>
          <a:p>
            <a:endParaRPr lang="pl-PL" sz="2000" dirty="0">
              <a:latin typeface="+mj-lt"/>
            </a:endParaRPr>
          </a:p>
          <a:p>
            <a:pPr marL="0" indent="0">
              <a:buNone/>
            </a:pPr>
            <a:endParaRPr lang="pl-PL" sz="2000" dirty="0">
              <a:latin typeface="+mj-lt"/>
            </a:endParaRPr>
          </a:p>
          <a:p>
            <a:endParaRPr lang="pl-PL" sz="2000" dirty="0">
              <a:latin typeface="+mj-lt"/>
            </a:endParaRP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19</a:t>
            </a:fld>
            <a:endParaRPr lang="pl-PL"/>
          </a:p>
        </p:txBody>
      </p:sp>
    </p:spTree>
    <p:extLst>
      <p:ext uri="{BB962C8B-B14F-4D97-AF65-F5344CB8AC3E}">
        <p14:creationId xmlns:p14="http://schemas.microsoft.com/office/powerpoint/2010/main" val="293752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Współczesna nauka o rozwoju dziecka</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Dziecko rodzi się z nie w pełni wykształconym mózgiem. Na początku rozwinięte są dwie z jego trzech części:</a:t>
            </a:r>
          </a:p>
          <a:p>
            <a:pPr marL="457200" indent="-457200">
              <a:buFont typeface="+mj-lt"/>
              <a:buAutoNum type="arabicPeriod"/>
            </a:pPr>
            <a:r>
              <a:rPr lang="pl-PL" sz="2000" dirty="0">
                <a:latin typeface="+mj-lt"/>
              </a:rPr>
              <a:t>Mózg gadzi- jego głównym zadaniem to zapewnienie przeżycia, odpowiada za oddech, prace serca, temperaturę ciała. Niezależny od naszej świadomości, aktywizuje się w chwilach stresu</a:t>
            </a:r>
          </a:p>
          <a:p>
            <a:pPr marL="457200" indent="-457200">
              <a:buFont typeface="+mj-lt"/>
              <a:buAutoNum type="arabicPeriod"/>
            </a:pPr>
            <a:r>
              <a:rPr lang="pl-PL" sz="2000" dirty="0">
                <a:latin typeface="+mj-lt"/>
              </a:rPr>
              <a:t>Mózg </a:t>
            </a:r>
            <a:r>
              <a:rPr lang="pl-PL" sz="2000" dirty="0" err="1">
                <a:latin typeface="+mj-lt"/>
              </a:rPr>
              <a:t>ssaczy</a:t>
            </a:r>
            <a:r>
              <a:rPr lang="pl-PL" sz="2000" dirty="0">
                <a:latin typeface="+mj-lt"/>
              </a:rPr>
              <a:t>- odpowiada za reakcje emocjonalne, uczenie się i pamięć długotrwałą</a:t>
            </a:r>
          </a:p>
          <a:p>
            <a:pPr marL="0" indent="0">
              <a:buNone/>
            </a:pPr>
            <a:r>
              <a:rPr lang="pl-PL" sz="2000" dirty="0">
                <a:latin typeface="+mj-lt"/>
              </a:rPr>
              <a:t>Trzecia część mózgu to kora mózgowa, kształtuje się dopiero po urodzeniu. Szczególnie ważna jest kora przedczołowa, gdyż odpowiada za planowanie działań, racjonalne myślenie i hamowanie silnych reakcji emocjonalnych. Najsilniej rozwija się do 6 roku życia. Dlatego nie możemy oczekiwać, że trzylatek w pełni będzie kontrolował swojego zachowania i emocji.  To jest cos pomad jego możliwości fizjologiczne.</a:t>
            </a:r>
          </a:p>
          <a:p>
            <a:pPr marL="0" indent="0">
              <a:buNone/>
            </a:pPr>
            <a:endParaRPr lang="pl-PL" sz="2000" dirty="0">
              <a:latin typeface="+mj-lt"/>
            </a:endParaRP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2</a:t>
            </a:fld>
            <a:endParaRPr lang="pl-PL"/>
          </a:p>
        </p:txBody>
      </p:sp>
    </p:spTree>
    <p:extLst>
      <p:ext uri="{BB962C8B-B14F-4D97-AF65-F5344CB8AC3E}">
        <p14:creationId xmlns:p14="http://schemas.microsoft.com/office/powerpoint/2010/main" val="4045111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pl-PL" altLang="pl-PL" sz="2000" dirty="0">
                <a:solidFill>
                  <a:srgbClr val="C00000"/>
                </a:solidFill>
              </a:rPr>
              <a:t>Rozwój emocjonalny</a:t>
            </a:r>
          </a:p>
        </p:txBody>
      </p:sp>
      <p:sp>
        <p:nvSpPr>
          <p:cNvPr id="11267" name="Rectangle 3"/>
          <p:cNvSpPr>
            <a:spLocks noGrp="1" noChangeArrowheads="1"/>
          </p:cNvSpPr>
          <p:nvPr>
            <p:ph type="body" idx="1"/>
          </p:nvPr>
        </p:nvSpPr>
        <p:spPr/>
        <p:txBody>
          <a:bodyPr>
            <a:normAutofit/>
          </a:bodyPr>
          <a:lstStyle/>
          <a:p>
            <a:pPr eaLnBrk="1" hangingPunct="1">
              <a:lnSpc>
                <a:spcPct val="90000"/>
              </a:lnSpc>
            </a:pPr>
            <a:r>
              <a:rPr lang="pl-PL" altLang="pl-PL" sz="2000" dirty="0">
                <a:latin typeface="+mj-lt"/>
              </a:rPr>
              <a:t>Okres przedszkolny- to czas największego nasilenia przeżywania uczucia strachu oraz lęku</a:t>
            </a:r>
          </a:p>
          <a:p>
            <a:pPr eaLnBrk="1" hangingPunct="1">
              <a:lnSpc>
                <a:spcPct val="90000"/>
              </a:lnSpc>
            </a:pPr>
            <a:r>
              <a:rPr lang="pl-PL" altLang="pl-PL" sz="2000" dirty="0">
                <a:latin typeface="+mj-lt"/>
              </a:rPr>
              <a:t>Szereg </a:t>
            </a:r>
            <a:r>
              <a:rPr lang="pl-PL" altLang="pl-PL" sz="2000" dirty="0" err="1">
                <a:latin typeface="+mj-lt"/>
              </a:rPr>
              <a:t>zachowań</a:t>
            </a:r>
            <a:r>
              <a:rPr lang="pl-PL" altLang="pl-PL" sz="2000" dirty="0">
                <a:latin typeface="+mj-lt"/>
              </a:rPr>
              <a:t> emocjonalnych jest związanych z tymi emocjami (nieśmiałość, zakłopotanie, zmartwienie, lęk)</a:t>
            </a:r>
          </a:p>
          <a:p>
            <a:pPr eaLnBrk="1" hangingPunct="1">
              <a:lnSpc>
                <a:spcPct val="90000"/>
              </a:lnSpc>
            </a:pPr>
            <a:r>
              <a:rPr lang="pl-PL" altLang="pl-PL" sz="2000" dirty="0">
                <a:latin typeface="+mj-lt"/>
              </a:rPr>
              <a:t>Rola telewizji i </a:t>
            </a:r>
            <a:r>
              <a:rPr lang="pl-PL" altLang="pl-PL" sz="2000" dirty="0" err="1">
                <a:latin typeface="+mj-lt"/>
              </a:rPr>
              <a:t>internetu</a:t>
            </a:r>
            <a:r>
              <a:rPr lang="pl-PL" altLang="pl-PL" sz="2000" dirty="0">
                <a:latin typeface="+mj-lt"/>
              </a:rPr>
              <a:t> w generowaniu określonych emocji  </a:t>
            </a:r>
          </a:p>
          <a:p>
            <a:pPr eaLnBrk="1" hangingPunct="1">
              <a:lnSpc>
                <a:spcPct val="90000"/>
              </a:lnSpc>
            </a:pPr>
            <a:r>
              <a:rPr lang="pl-PL" altLang="pl-PL" sz="2000" dirty="0">
                <a:latin typeface="+mj-lt"/>
              </a:rPr>
              <a:t>Powszechnym uczuciem w tym wieku jest zazdrość o uczucia bliskich, o inne dziecko, o zabawki.  Może to przejawiać się w zachowaniu (agresja, wrogość, przygnębienie, niechęć, chęć zwrócenia uwagi)</a:t>
            </a:r>
          </a:p>
          <a:p>
            <a:pPr>
              <a:buNone/>
            </a:pPr>
            <a:r>
              <a:rPr lang="pl-PL" altLang="pl-PL" sz="2000" dirty="0">
                <a:latin typeface="+mj-lt"/>
              </a:rPr>
              <a:t>Emocje, które staną się dominujące w życiu dziecka zależą głównie od jego środowiska, stosunków łączących je z osobami znaczącymi, od otrzymania wskazówek jak należy je kontrolować.</a:t>
            </a:r>
          </a:p>
          <a:p>
            <a:pPr>
              <a:buNone/>
            </a:pPr>
            <a:r>
              <a:rPr lang="pl-PL" altLang="pl-PL" sz="2000" dirty="0">
                <a:solidFill>
                  <a:schemeClr val="accent5"/>
                </a:solidFill>
                <a:latin typeface="+mj-lt"/>
              </a:rPr>
              <a:t>Emocje, które uzyskały znaczenie dominujące</a:t>
            </a:r>
            <a:r>
              <a:rPr lang="pl-PL" altLang="pl-PL" sz="2000" dirty="0">
                <a:latin typeface="+mj-lt"/>
              </a:rPr>
              <a:t>, oddziałują na życie dziecka i jego osobowość, na jego przystosowanie psychiczne i społeczne.  </a:t>
            </a:r>
            <a:r>
              <a:rPr lang="pl-PL" altLang="pl-PL" sz="2000" dirty="0"/>
              <a:t> </a:t>
            </a:r>
          </a:p>
          <a:p>
            <a:pPr eaLnBrk="1" hangingPunct="1">
              <a:lnSpc>
                <a:spcPct val="90000"/>
              </a:lnSpc>
            </a:pPr>
            <a:endParaRPr lang="pl-PL" altLang="pl-PL" sz="2000" dirty="0">
              <a:latin typeface="+mj-lt"/>
            </a:endParaRPr>
          </a:p>
        </p:txBody>
      </p:sp>
      <p:sp>
        <p:nvSpPr>
          <p:cNvPr id="3" name="Symbol zastępczy stopki 2"/>
          <p:cNvSpPr>
            <a:spLocks noGrp="1"/>
          </p:cNvSpPr>
          <p:nvPr>
            <p:ph type="ftr" sz="quarter" idx="11"/>
          </p:nvPr>
        </p:nvSpPr>
        <p:spPr/>
        <p:txBody>
          <a:bodyPr/>
          <a:lstStyle/>
          <a:p>
            <a:r>
              <a:rPr lang="pl-PL"/>
              <a:t>Moje Bezpieczne (?) Dziecko </a:t>
            </a:r>
          </a:p>
        </p:txBody>
      </p:sp>
      <p:sp>
        <p:nvSpPr>
          <p:cNvPr id="4" name="Symbol zastępczy numeru slajdu 3"/>
          <p:cNvSpPr>
            <a:spLocks noGrp="1"/>
          </p:cNvSpPr>
          <p:nvPr>
            <p:ph type="sldNum" sz="quarter" idx="12"/>
          </p:nvPr>
        </p:nvSpPr>
        <p:spPr/>
        <p:txBody>
          <a:bodyPr/>
          <a:lstStyle/>
          <a:p>
            <a:fld id="{537FA3DA-5879-4D6A-B7FF-81044DA4ED9A}" type="slidenum">
              <a:rPr lang="pl-PL" smtClean="0"/>
              <a:pPr/>
              <a:t>20</a:t>
            </a:fld>
            <a:endParaRPr lang="pl-PL"/>
          </a:p>
        </p:txBody>
      </p:sp>
    </p:spTree>
    <p:extLst>
      <p:ext uri="{BB962C8B-B14F-4D97-AF65-F5344CB8AC3E}">
        <p14:creationId xmlns:p14="http://schemas.microsoft.com/office/powerpoint/2010/main" val="37267928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C00000"/>
                </a:solidFill>
              </a:rPr>
              <a:t>Co pomaga? </a:t>
            </a:r>
          </a:p>
        </p:txBody>
      </p:sp>
      <p:sp>
        <p:nvSpPr>
          <p:cNvPr id="3" name="Symbol zastępczy zawartości 2"/>
          <p:cNvSpPr>
            <a:spLocks noGrp="1"/>
          </p:cNvSpPr>
          <p:nvPr>
            <p:ph idx="1"/>
          </p:nvPr>
        </p:nvSpPr>
        <p:spPr/>
        <p:txBody>
          <a:bodyPr>
            <a:normAutofit/>
          </a:bodyPr>
          <a:lstStyle/>
          <a:p>
            <a:r>
              <a:rPr lang="pl-PL" sz="2000" dirty="0">
                <a:latin typeface="+mj-lt"/>
              </a:rPr>
              <a:t>Rozmawianie o emocjach z dzieckiem</a:t>
            </a:r>
          </a:p>
          <a:p>
            <a:r>
              <a:rPr lang="pl-PL" sz="2000" dirty="0">
                <a:latin typeface="+mj-lt"/>
              </a:rPr>
              <a:t>Uczenie rozróżniania emocji, reakcji naszego ciała</a:t>
            </a:r>
          </a:p>
          <a:p>
            <a:r>
              <a:rPr lang="pl-PL" sz="2000" dirty="0">
                <a:latin typeface="+mj-lt"/>
              </a:rPr>
              <a:t>Nie ukrywamy naszej złości, wyjaśniamy, dlaczego tak jest. Jeśli mama jest smutna, to niech nie wmawia dziecku, że jest inaczej, tylko niech powie mu, dlaczego tak jest. </a:t>
            </a:r>
          </a:p>
          <a:p>
            <a:r>
              <a:rPr lang="pl-PL" sz="2000" dirty="0">
                <a:latin typeface="+mj-lt"/>
              </a:rPr>
              <a:t>Nie wywołujemy u dziecka dysonansu, np. wtedy, gdy mama udaje, że nie jest zdenerwowana i nie ma żadnego problemu, choć w rzeczywistości jest inaczej. Inaczej dzieci będą zdezorientowane i podenerwowane. </a:t>
            </a:r>
          </a:p>
          <a:p>
            <a:r>
              <a:rPr lang="pl-PL" sz="2000" dirty="0">
                <a:latin typeface="+mj-lt"/>
              </a:rPr>
              <a:t>Nie zmuszamy dziecka do robienia różnych rzeczy,  może sprzyjać to  hamowaniu emocji, uczeniu ich wypierania, zaprzeczania im np. że zbyt długie siedzenie przy stole jest dla rozwoju malucha niekorzystne</a:t>
            </a:r>
          </a:p>
          <a:p>
            <a:endParaRPr lang="pl-PL" sz="2000" dirty="0">
              <a:latin typeface="+mj-lt"/>
            </a:endParaRPr>
          </a:p>
        </p:txBody>
      </p:sp>
      <p:sp>
        <p:nvSpPr>
          <p:cNvPr id="4" name="Symbol zastępczy stopki 3"/>
          <p:cNvSpPr>
            <a:spLocks noGrp="1"/>
          </p:cNvSpPr>
          <p:nvPr>
            <p:ph type="ftr" sz="quarter" idx="11"/>
          </p:nvPr>
        </p:nvSpPr>
        <p:spPr/>
        <p:txBody>
          <a:bodyPr/>
          <a:lstStyle/>
          <a:p>
            <a:r>
              <a:rPr lang="pl-PL"/>
              <a:t>Katarzyna Jaworska, Rozwój emocjonalny</a:t>
            </a:r>
          </a:p>
        </p:txBody>
      </p:sp>
      <p:pic>
        <p:nvPicPr>
          <p:cNvPr id="10" name="Obraz 9"/>
          <p:cNvPicPr>
            <a:picLocks noChangeAspect="1"/>
          </p:cNvPicPr>
          <p:nvPr/>
        </p:nvPicPr>
        <p:blipFill>
          <a:blip r:embed="rId2"/>
          <a:stretch>
            <a:fillRect/>
          </a:stretch>
        </p:blipFill>
        <p:spPr>
          <a:xfrm>
            <a:off x="4289367" y="124691"/>
            <a:ext cx="2906682" cy="1565998"/>
          </a:xfrm>
          <a:prstGeom prst="rect">
            <a:avLst/>
          </a:prstGeom>
        </p:spPr>
      </p:pic>
    </p:spTree>
    <p:extLst>
      <p:ext uri="{BB962C8B-B14F-4D97-AF65-F5344CB8AC3E}">
        <p14:creationId xmlns:p14="http://schemas.microsoft.com/office/powerpoint/2010/main" val="222364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C00000"/>
                </a:solidFill>
              </a:rPr>
              <a:t>Wspieramy umiejętności:</a:t>
            </a:r>
          </a:p>
        </p:txBody>
      </p:sp>
      <p:sp>
        <p:nvSpPr>
          <p:cNvPr id="3" name="Symbol zastępczy zawartości 2"/>
          <p:cNvSpPr>
            <a:spLocks noGrp="1"/>
          </p:cNvSpPr>
          <p:nvPr>
            <p:ph idx="1"/>
          </p:nvPr>
        </p:nvSpPr>
        <p:spPr/>
        <p:txBody>
          <a:bodyPr>
            <a:normAutofit lnSpcReduction="10000"/>
          </a:bodyPr>
          <a:lstStyle/>
          <a:p>
            <a:r>
              <a:rPr lang="pl-PL" sz="2000" b="1" dirty="0">
                <a:latin typeface="+mj-lt"/>
              </a:rPr>
              <a:t>Ćwiczymy głębokie oddychanie. </a:t>
            </a:r>
            <a:r>
              <a:rPr lang="pl-PL" sz="2000" dirty="0">
                <a:latin typeface="+mj-lt"/>
              </a:rPr>
              <a:t>Naucz swoje dziecko, jak powoli i spokojnie oddychać przez nos, a następnie wydychać powietrze przez usta. Aby opanować tę umiejętność zaproponuj dziecku żeby najpierw powąchało kwiat, a potem dmuchnęło w balon. W momencie zdenerwowania, wykonujcie to ćwiczenie razem, ale zachęć je również do samodzielnego stosowania tej techniki, gdy będzie tego potrzebować.</a:t>
            </a:r>
          </a:p>
          <a:p>
            <a:r>
              <a:rPr lang="pl-PL" sz="2000" b="1" dirty="0">
                <a:latin typeface="+mj-lt"/>
              </a:rPr>
              <a:t>Liczenie jako forma uspokojenia, woreczki sensoryczne, koce obciążeniowe, kąciki wyciszenia itp..</a:t>
            </a:r>
            <a:endParaRPr lang="pl-PL" sz="2000" dirty="0">
              <a:latin typeface="+mj-lt"/>
            </a:endParaRPr>
          </a:p>
          <a:p>
            <a:r>
              <a:rPr lang="pl-PL" sz="2000" b="1" dirty="0">
                <a:latin typeface="+mj-lt"/>
              </a:rPr>
              <a:t>Przerwy w krytycznych sytuacjach.</a:t>
            </a:r>
            <a:endParaRPr lang="pl-PL" sz="2000" dirty="0">
              <a:latin typeface="+mj-lt"/>
            </a:endParaRPr>
          </a:p>
          <a:p>
            <a:r>
              <a:rPr lang="pl-PL" sz="2000" b="1" dirty="0">
                <a:latin typeface="+mj-lt"/>
              </a:rPr>
              <a:t>Zestaw uspokajający.</a:t>
            </a:r>
            <a:r>
              <a:rPr lang="pl-PL" sz="2000" dirty="0">
                <a:latin typeface="+mj-lt"/>
              </a:rPr>
              <a:t> Zaproponuj dziecku pudełko z przedmiotami, które pomogą mu się uspokoić lub rozweselić. Kolorowanki i kredki, naklejki do drapania i powąchania, obrazki, które lubi oraz kojąca muzyka to tylko kilka przykładów, które zaangażują jego zmysły i pomogą opanować emocje.</a:t>
            </a:r>
          </a:p>
          <a:p>
            <a:endParaRPr lang="pl-PL" sz="2000" dirty="0">
              <a:latin typeface="+mj-lt"/>
            </a:endParaRPr>
          </a:p>
          <a:p>
            <a:pPr marL="0" indent="0">
              <a:buNone/>
            </a:pPr>
            <a:endParaRPr lang="pl-PL" sz="2000" dirty="0">
              <a:latin typeface="+mj-lt"/>
            </a:endParaRPr>
          </a:p>
        </p:txBody>
      </p:sp>
      <p:sp>
        <p:nvSpPr>
          <p:cNvPr id="4" name="Symbol zastępczy stopki 3"/>
          <p:cNvSpPr>
            <a:spLocks noGrp="1"/>
          </p:cNvSpPr>
          <p:nvPr>
            <p:ph type="ftr" sz="quarter" idx="11"/>
          </p:nvPr>
        </p:nvSpPr>
        <p:spPr/>
        <p:txBody>
          <a:bodyPr/>
          <a:lstStyle/>
          <a:p>
            <a:r>
              <a:rPr lang="pl-PL"/>
              <a:t>Katarzyna Jaworska, Wsparcie nauczyciela przedszkola...</a:t>
            </a:r>
          </a:p>
        </p:txBody>
      </p:sp>
      <p:pic>
        <p:nvPicPr>
          <p:cNvPr id="5" name="Obraz 4"/>
          <p:cNvPicPr>
            <a:picLocks noChangeAspect="1"/>
          </p:cNvPicPr>
          <p:nvPr/>
        </p:nvPicPr>
        <p:blipFill>
          <a:blip r:embed="rId2"/>
          <a:stretch>
            <a:fillRect/>
          </a:stretch>
        </p:blipFill>
        <p:spPr>
          <a:xfrm>
            <a:off x="4638502" y="440576"/>
            <a:ext cx="3125585" cy="1205662"/>
          </a:xfrm>
          <a:prstGeom prst="rect">
            <a:avLst/>
          </a:prstGeom>
        </p:spPr>
      </p:pic>
    </p:spTree>
    <p:extLst>
      <p:ext uri="{BB962C8B-B14F-4D97-AF65-F5344CB8AC3E}">
        <p14:creationId xmlns:p14="http://schemas.microsoft.com/office/powerpoint/2010/main" val="424241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r>
              <a:rPr lang="pl-PL" sz="2000" b="1" dirty="0">
                <a:latin typeface="+mj-lt"/>
              </a:rPr>
              <a:t>Rozwiązujcie razem problemy.</a:t>
            </a:r>
            <a:endParaRPr lang="pl-PL" sz="2000" dirty="0">
              <a:latin typeface="+mj-lt"/>
            </a:endParaRPr>
          </a:p>
          <a:p>
            <a:r>
              <a:rPr lang="pl-PL" sz="2000" b="1" dirty="0">
                <a:latin typeface="+mj-lt"/>
              </a:rPr>
              <a:t>Zidentyfikujcie „poprawiacze” nastroju. </a:t>
            </a:r>
            <a:r>
              <a:rPr lang="pl-PL" sz="2000" dirty="0">
                <a:latin typeface="+mj-lt"/>
              </a:rPr>
              <a:t>Porozmawiaj z dzieckiem o tym, co lubi robić, gdy czuje się szczęśliwe, np. klaskać, bawić się na dworze, woreczki sensoryczne, czytać książki z dowcipami lub śpiewać ulubione piosenki. Zapisz te rzeczy i powiedz dziecku, że to jego „poprawiacze nastroju”. Kiedy poczuje się źle, zachęć je do zaangażowania się w jedną z tych czynności, aby pomóc mu poradzić sobie z emocjami.</a:t>
            </a:r>
          </a:p>
          <a:p>
            <a:endParaRPr lang="pl-PL" dirty="0">
              <a:latin typeface="+mj-lt"/>
            </a:endParaRPr>
          </a:p>
        </p:txBody>
      </p:sp>
      <p:sp>
        <p:nvSpPr>
          <p:cNvPr id="4" name="Symbol zastępczy stopki 3"/>
          <p:cNvSpPr>
            <a:spLocks noGrp="1"/>
          </p:cNvSpPr>
          <p:nvPr>
            <p:ph type="ftr" sz="quarter" idx="11"/>
          </p:nvPr>
        </p:nvSpPr>
        <p:spPr/>
        <p:txBody>
          <a:bodyPr/>
          <a:lstStyle/>
          <a:p>
            <a:r>
              <a:rPr lang="pl-PL"/>
              <a:t>Katarzyna Jaworska, Wsparcie nauczyciela przedszkola...</a:t>
            </a:r>
          </a:p>
        </p:txBody>
      </p:sp>
      <p:pic>
        <p:nvPicPr>
          <p:cNvPr id="7" name="Obraz 6"/>
          <p:cNvPicPr>
            <a:picLocks noChangeAspect="1"/>
          </p:cNvPicPr>
          <p:nvPr/>
        </p:nvPicPr>
        <p:blipFill>
          <a:blip r:embed="rId2"/>
          <a:stretch>
            <a:fillRect/>
          </a:stretch>
        </p:blipFill>
        <p:spPr>
          <a:xfrm>
            <a:off x="1296784" y="4201178"/>
            <a:ext cx="1643275" cy="1643275"/>
          </a:xfrm>
          <a:prstGeom prst="rect">
            <a:avLst/>
          </a:prstGeom>
        </p:spPr>
      </p:pic>
      <p:pic>
        <p:nvPicPr>
          <p:cNvPr id="11" name="Obraz 10"/>
          <p:cNvPicPr>
            <a:picLocks noChangeAspect="1"/>
          </p:cNvPicPr>
          <p:nvPr/>
        </p:nvPicPr>
        <p:blipFill>
          <a:blip r:embed="rId3"/>
          <a:stretch>
            <a:fillRect/>
          </a:stretch>
        </p:blipFill>
        <p:spPr>
          <a:xfrm>
            <a:off x="3761507" y="4201177"/>
            <a:ext cx="1643275" cy="1643275"/>
          </a:xfrm>
          <a:prstGeom prst="rect">
            <a:avLst/>
          </a:prstGeom>
        </p:spPr>
      </p:pic>
      <p:pic>
        <p:nvPicPr>
          <p:cNvPr id="13" name="Obraz 12"/>
          <p:cNvPicPr>
            <a:picLocks noChangeAspect="1"/>
          </p:cNvPicPr>
          <p:nvPr/>
        </p:nvPicPr>
        <p:blipFill>
          <a:blip r:embed="rId4"/>
          <a:stretch>
            <a:fillRect/>
          </a:stretch>
        </p:blipFill>
        <p:spPr>
          <a:xfrm>
            <a:off x="6226230" y="4265441"/>
            <a:ext cx="1564800" cy="1579011"/>
          </a:xfrm>
          <a:prstGeom prst="rect">
            <a:avLst/>
          </a:prstGeom>
        </p:spPr>
      </p:pic>
    </p:spTree>
    <p:extLst>
      <p:ext uri="{BB962C8B-B14F-4D97-AF65-F5344CB8AC3E}">
        <p14:creationId xmlns:p14="http://schemas.microsoft.com/office/powerpoint/2010/main" val="843934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solidFill>
                  <a:srgbClr val="C00000"/>
                </a:solidFill>
              </a:rPr>
              <a:t>Naucz dziecko wyrażać emocje, </a:t>
            </a:r>
            <a:br>
              <a:rPr lang="pl-PL" sz="2400" b="1" dirty="0">
                <a:solidFill>
                  <a:srgbClr val="C00000"/>
                </a:solidFill>
              </a:rPr>
            </a:br>
            <a:r>
              <a:rPr lang="pl-PL" sz="2400" b="1" dirty="0">
                <a:solidFill>
                  <a:srgbClr val="C00000"/>
                </a:solidFill>
              </a:rPr>
              <a:t>a nie przeżywać</a:t>
            </a:r>
            <a:endParaRPr lang="pl-PL" sz="2400" dirty="0">
              <a:solidFill>
                <a:srgbClr val="C00000"/>
              </a:solidFill>
            </a:endParaRPr>
          </a:p>
        </p:txBody>
      </p:sp>
      <p:sp>
        <p:nvSpPr>
          <p:cNvPr id="3" name="Symbol zastępczy zawartości 2"/>
          <p:cNvSpPr>
            <a:spLocks noGrp="1"/>
          </p:cNvSpPr>
          <p:nvPr>
            <p:ph idx="1"/>
          </p:nvPr>
        </p:nvSpPr>
        <p:spPr>
          <a:xfrm>
            <a:off x="628650" y="2660073"/>
            <a:ext cx="7886700" cy="3516890"/>
          </a:xfrm>
        </p:spPr>
        <p:txBody>
          <a:bodyPr>
            <a:normAutofit/>
          </a:bodyPr>
          <a:lstStyle/>
          <a:p>
            <a:r>
              <a:rPr lang="pl-PL" sz="1800" dirty="0">
                <a:latin typeface="+mj-lt"/>
              </a:rPr>
              <a:t>Ważne jest, aby dziecko nauczyło się wyrażać swoje emocje w sposób społecznie akceptowalny. Odczuwanie różnych uczuć jest naturalne, a dziecko może być złe, przestraszone czy zdenerwowane. Ma wybór, jak zareagować na te nieprzyjemne emocje.</a:t>
            </a:r>
          </a:p>
          <a:p>
            <a:r>
              <a:rPr lang="pl-PL" sz="1800" dirty="0">
                <a:latin typeface="+mj-lt"/>
              </a:rPr>
              <a:t>Mówimy dzieciom, że mogą odczuwać każde emocje, ale nie wszystkie zachowania są odpowiednie. Na przykład, mogą być bardzo złośliwe, ale to nie oznacza, że mogą bić innych. Podobnie, gdy są rozczarowane brakiem ulubionej przekąski, nie powinni tarzać się na podłodze i przeszkadzać innym.</a:t>
            </a:r>
          </a:p>
          <a:p>
            <a:r>
              <a:rPr lang="pl-PL" sz="1800" dirty="0">
                <a:latin typeface="+mj-lt"/>
              </a:rPr>
              <a:t>Dyscyplinuj zachowanie, ale nie emocje. To znaczy, że reagujemy na złe zachowanie, ale nie karzemy za same uczucia. Na przykład, mówimy: „Przekroczyłeś granicę, ponieważ uderzyłeś swojego brata” lub „Zabieram tę zabawkę na resztę dnia, ponieważ krzyczysz i bolą mnie od tego uszy”.</a:t>
            </a:r>
          </a:p>
          <a:p>
            <a:endParaRPr lang="pl-PL" sz="1800" dirty="0">
              <a:latin typeface="+mj-lt"/>
            </a:endParaRPr>
          </a:p>
        </p:txBody>
      </p:sp>
      <p:sp>
        <p:nvSpPr>
          <p:cNvPr id="4" name="Symbol zastępczy stopki 3"/>
          <p:cNvSpPr>
            <a:spLocks noGrp="1"/>
          </p:cNvSpPr>
          <p:nvPr>
            <p:ph type="ftr" sz="quarter" idx="11"/>
          </p:nvPr>
        </p:nvSpPr>
        <p:spPr/>
        <p:txBody>
          <a:bodyPr/>
          <a:lstStyle/>
          <a:p>
            <a:r>
              <a:rPr lang="pl-PL"/>
              <a:t>Katarzyna Jaworska, Wsparcie nauczyciela przedszkola...</a:t>
            </a:r>
          </a:p>
        </p:txBody>
      </p:sp>
      <p:pic>
        <p:nvPicPr>
          <p:cNvPr id="5" name="Obraz 4"/>
          <p:cNvPicPr>
            <a:picLocks noChangeAspect="1"/>
          </p:cNvPicPr>
          <p:nvPr/>
        </p:nvPicPr>
        <p:blipFill>
          <a:blip r:embed="rId3"/>
          <a:stretch>
            <a:fillRect/>
          </a:stretch>
        </p:blipFill>
        <p:spPr>
          <a:xfrm>
            <a:off x="4921134" y="699683"/>
            <a:ext cx="3125585" cy="1562793"/>
          </a:xfrm>
          <a:prstGeom prst="rect">
            <a:avLst/>
          </a:prstGeom>
        </p:spPr>
      </p:pic>
    </p:spTree>
    <p:extLst>
      <p:ext uri="{BB962C8B-B14F-4D97-AF65-F5344CB8AC3E}">
        <p14:creationId xmlns:p14="http://schemas.microsoft.com/office/powerpoint/2010/main" val="218795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C00000"/>
                </a:solidFill>
              </a:rPr>
              <a:t>Jak wspierać dziecko w radzeniu sobie z trudnymi emocjami?</a:t>
            </a:r>
            <a:br>
              <a:rPr lang="pl-PL" sz="2400" dirty="0">
                <a:solidFill>
                  <a:srgbClr val="C00000"/>
                </a:solidFill>
              </a:rPr>
            </a:br>
            <a:endParaRPr lang="pl-PL" sz="2400" dirty="0">
              <a:solidFill>
                <a:srgbClr val="C00000"/>
              </a:solidFill>
            </a:endParaRPr>
          </a:p>
        </p:txBody>
      </p:sp>
      <p:sp>
        <p:nvSpPr>
          <p:cNvPr id="3" name="Symbol zastępczy zawartości 2"/>
          <p:cNvSpPr>
            <a:spLocks noGrp="1"/>
          </p:cNvSpPr>
          <p:nvPr>
            <p:ph idx="1"/>
          </p:nvPr>
        </p:nvSpPr>
        <p:spPr>
          <a:xfrm>
            <a:off x="628650" y="1255222"/>
            <a:ext cx="7886700" cy="4921741"/>
          </a:xfrm>
        </p:spPr>
        <p:txBody>
          <a:bodyPr>
            <a:normAutofit/>
          </a:bodyPr>
          <a:lstStyle/>
          <a:p>
            <a:r>
              <a:rPr lang="pl-PL" sz="1800" dirty="0">
                <a:latin typeface="+mj-lt"/>
              </a:rPr>
              <a:t>Słuchaj uważnie</a:t>
            </a:r>
          </a:p>
          <a:p>
            <a:r>
              <a:rPr lang="pl-PL" sz="1800" dirty="0">
                <a:latin typeface="+mj-lt"/>
              </a:rPr>
              <a:t>Akceptuj uczucia dziecka</a:t>
            </a:r>
          </a:p>
          <a:p>
            <a:r>
              <a:rPr lang="pl-PL" sz="1800" dirty="0">
                <a:latin typeface="+mj-lt"/>
              </a:rPr>
              <a:t>Daj dziecku możliwość znalezienia rozwiązania</a:t>
            </a:r>
          </a:p>
          <a:p>
            <a:r>
              <a:rPr lang="pl-PL" sz="1800" dirty="0">
                <a:latin typeface="+mj-lt"/>
              </a:rPr>
              <a:t>Wyraź swoje wsparcie</a:t>
            </a:r>
          </a:p>
          <a:p>
            <a:r>
              <a:rPr lang="pl-PL" sz="1800" dirty="0">
                <a:latin typeface="+mj-lt"/>
              </a:rPr>
              <a:t>Pokaż swoim zachowaniem, jak radzić sobie z emocjami</a:t>
            </a:r>
          </a:p>
          <a:p>
            <a:r>
              <a:rPr lang="pl-PL" sz="1800" dirty="0">
                <a:latin typeface="+mj-lt"/>
              </a:rPr>
              <a:t>Prowadź codzienne rozmowy o emocjach przez pryzmat wydarzeń danego dnia</a:t>
            </a:r>
          </a:p>
          <a:p>
            <a:r>
              <a:rPr lang="pl-PL" sz="1800" dirty="0">
                <a:latin typeface="+mj-lt"/>
              </a:rPr>
              <a:t>Formułowanie komunikatu odzwierciedlającego</a:t>
            </a:r>
          </a:p>
          <a:p>
            <a:pPr marL="0" indent="0">
              <a:buNone/>
            </a:pPr>
            <a:r>
              <a:rPr lang="pl-PL" sz="1800" dirty="0">
                <a:latin typeface="+mj-lt"/>
              </a:rPr>
              <a:t> </a:t>
            </a:r>
          </a:p>
          <a:p>
            <a:endParaRPr lang="pl-PL" dirty="0"/>
          </a:p>
        </p:txBody>
      </p:sp>
      <p:sp>
        <p:nvSpPr>
          <p:cNvPr id="4" name="Symbol zastępczy stopki 3"/>
          <p:cNvSpPr>
            <a:spLocks noGrp="1"/>
          </p:cNvSpPr>
          <p:nvPr>
            <p:ph type="ftr" sz="quarter" idx="11"/>
          </p:nvPr>
        </p:nvSpPr>
        <p:spPr/>
        <p:txBody>
          <a:bodyPr/>
          <a:lstStyle/>
          <a:p>
            <a:r>
              <a:rPr lang="pl-PL"/>
              <a:t>Katarzyna Jaworska, Wsparcie nauczyciela przedszkola...</a:t>
            </a:r>
          </a:p>
        </p:txBody>
      </p:sp>
      <p:pic>
        <p:nvPicPr>
          <p:cNvPr id="6" name="Obraz 5"/>
          <p:cNvPicPr>
            <a:picLocks noChangeAspect="1"/>
          </p:cNvPicPr>
          <p:nvPr/>
        </p:nvPicPr>
        <p:blipFill>
          <a:blip r:embed="rId2"/>
          <a:stretch>
            <a:fillRect/>
          </a:stretch>
        </p:blipFill>
        <p:spPr>
          <a:xfrm>
            <a:off x="5898574" y="3681413"/>
            <a:ext cx="1752600" cy="2495550"/>
          </a:xfrm>
          <a:prstGeom prst="rect">
            <a:avLst/>
          </a:prstGeom>
        </p:spPr>
      </p:pic>
      <p:pic>
        <p:nvPicPr>
          <p:cNvPr id="8" name="Obraz 7"/>
          <p:cNvPicPr>
            <a:picLocks noChangeAspect="1"/>
          </p:cNvPicPr>
          <p:nvPr/>
        </p:nvPicPr>
        <p:blipFill>
          <a:blip r:embed="rId3"/>
          <a:stretch>
            <a:fillRect/>
          </a:stretch>
        </p:blipFill>
        <p:spPr>
          <a:xfrm>
            <a:off x="868153" y="4047606"/>
            <a:ext cx="1647825" cy="1905000"/>
          </a:xfrm>
          <a:prstGeom prst="rect">
            <a:avLst/>
          </a:prstGeom>
        </p:spPr>
      </p:pic>
      <p:pic>
        <p:nvPicPr>
          <p:cNvPr id="9" name="Obraz 8"/>
          <p:cNvPicPr>
            <a:picLocks noChangeAspect="1"/>
          </p:cNvPicPr>
          <p:nvPr/>
        </p:nvPicPr>
        <p:blipFill>
          <a:blip r:embed="rId4"/>
          <a:stretch>
            <a:fillRect/>
          </a:stretch>
        </p:blipFill>
        <p:spPr>
          <a:xfrm>
            <a:off x="3196936" y="4047606"/>
            <a:ext cx="1752600" cy="1752600"/>
          </a:xfrm>
          <a:prstGeom prst="rect">
            <a:avLst/>
          </a:prstGeom>
        </p:spPr>
      </p:pic>
    </p:spTree>
    <p:extLst>
      <p:ext uri="{BB962C8B-B14F-4D97-AF65-F5344CB8AC3E}">
        <p14:creationId xmlns:p14="http://schemas.microsoft.com/office/powerpoint/2010/main" val="347933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C00000"/>
                </a:solidFill>
              </a:rPr>
              <a:t>Panowanie nad emocjami</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Odrobina wsparcia, wskazówek i cierpliwości z Twojej strony może być wszystkim, czego potrzebuje </a:t>
            </a:r>
          </a:p>
          <a:p>
            <a:pPr marL="0" indent="0">
              <a:buNone/>
            </a:pPr>
            <a:r>
              <a:rPr lang="pl-PL" sz="2000" dirty="0">
                <a:latin typeface="+mj-lt"/>
              </a:rPr>
              <a:t>Badania wykazują, że dzieci potrzebują czasu, aby naprawdę opanować umiejętność regulacji emocji i zazwyczaj osiągają to w wieku około 8 lub 9 lat. Nawet dzieci, które nie były nadmiernie emocjonalne wcześniej, mogą przechodzić przez okres, w którym łzy płyną częściej, a wybuchy złości są powszechne.</a:t>
            </a:r>
          </a:p>
          <a:p>
            <a:pPr marL="0" indent="0">
              <a:buNone/>
            </a:pPr>
            <a:r>
              <a:rPr lang="pl-PL" sz="2000" dirty="0"/>
              <a:t>Czasem warto skontaktować się z pediatrą, aby upewnić się, że nie ma czegoś, co napędza silne, nagłe, nieadekwatne emocje (na przykład niezdiagnozowana infekcja ucha, inny stan chorobowy lub problem psychologiczny).</a:t>
            </a:r>
            <a:endParaRPr lang="pl-PL" sz="2000" dirty="0">
              <a:latin typeface="+mj-lt"/>
            </a:endParaRPr>
          </a:p>
          <a:p>
            <a:pPr marL="0" indent="0">
              <a:buNone/>
            </a:pPr>
            <a:endParaRPr lang="pl-PL" sz="2000" dirty="0">
              <a:latin typeface="+mj-lt"/>
            </a:endParaRPr>
          </a:p>
          <a:p>
            <a:pPr marL="0" indent="0">
              <a:buNone/>
            </a:pPr>
            <a:endParaRPr lang="pl-PL" sz="2000" dirty="0">
              <a:latin typeface="+mj-lt"/>
            </a:endParaRPr>
          </a:p>
          <a:p>
            <a:pPr marL="0" indent="0">
              <a:buNone/>
            </a:pPr>
            <a:endParaRPr lang="pl-PL" sz="2000" dirty="0">
              <a:latin typeface="+mj-lt"/>
            </a:endParaRPr>
          </a:p>
        </p:txBody>
      </p:sp>
      <p:sp>
        <p:nvSpPr>
          <p:cNvPr id="4" name="Symbol zastępczy stopki 3"/>
          <p:cNvSpPr>
            <a:spLocks noGrp="1"/>
          </p:cNvSpPr>
          <p:nvPr>
            <p:ph type="ftr" sz="quarter" idx="11"/>
          </p:nvPr>
        </p:nvSpPr>
        <p:spPr/>
        <p:txBody>
          <a:bodyPr/>
          <a:lstStyle/>
          <a:p>
            <a:r>
              <a:rPr lang="pl-PL"/>
              <a:t>Katarzyna Jaworska, Rozwój emocjonalny</a:t>
            </a:r>
          </a:p>
        </p:txBody>
      </p:sp>
    </p:spTree>
    <p:extLst>
      <p:ext uri="{BB962C8B-B14F-4D97-AF65-F5344CB8AC3E}">
        <p14:creationId xmlns:p14="http://schemas.microsoft.com/office/powerpoint/2010/main" val="260348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r>
              <a:rPr lang="pl-PL" sz="4000" dirty="0">
                <a:solidFill>
                  <a:srgbClr val="00B050"/>
                </a:solidFill>
              </a:rPr>
              <a:t>DZIĘKUJĘ </a:t>
            </a:r>
            <a:br>
              <a:rPr lang="pl-PL" sz="4000" dirty="0">
                <a:solidFill>
                  <a:srgbClr val="00B050"/>
                </a:solidFill>
              </a:rPr>
            </a:br>
            <a:r>
              <a:rPr lang="pl-PL" sz="4000" dirty="0">
                <a:solidFill>
                  <a:srgbClr val="00B050"/>
                </a:solidFill>
              </a:rPr>
              <a:t>ZA UWAGĘ</a:t>
            </a:r>
            <a:br>
              <a:rPr lang="pl-PL" sz="4000" dirty="0">
                <a:solidFill>
                  <a:srgbClr val="00B050"/>
                </a:solidFill>
              </a:rPr>
            </a:br>
            <a:r>
              <a:rPr lang="pl-PL" sz="8800" dirty="0">
                <a:solidFill>
                  <a:srgbClr val="00B050"/>
                </a:solidFill>
                <a:sym typeface="Wingdings" panose="05000000000000000000" pitchFamily="2" charset="2"/>
              </a:rPr>
              <a:t></a:t>
            </a:r>
            <a:endParaRPr lang="pl-PL" sz="8800" dirty="0">
              <a:solidFill>
                <a:srgbClr val="00B050"/>
              </a:solidFill>
            </a:endParaRP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pPr/>
              <a:t>27</a:t>
            </a:fld>
            <a:endParaRPr lang="pl-PL"/>
          </a:p>
        </p:txBody>
      </p:sp>
    </p:spTree>
    <p:extLst>
      <p:ext uri="{BB962C8B-B14F-4D97-AF65-F5344CB8AC3E}">
        <p14:creationId xmlns:p14="http://schemas.microsoft.com/office/powerpoint/2010/main" val="3853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Neurobiologia</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Kora przedczołowa kształtuje się w wyniku interakcji ze środowiskiem, w którym żyje dziecko. Największą rolę mają sami rodzice, a przede wszystkim sposób, w jaki wchodzą w interakcję z dzieckiem. Każde powtarzające się doświadczenie powoduje powstawanie nowych połączeń neuronalnych i  budowanie kory przedczołowej.</a:t>
            </a:r>
          </a:p>
          <a:p>
            <a:pPr marL="0" indent="0">
              <a:buNone/>
            </a:pPr>
            <a:r>
              <a:rPr lang="pl-PL" sz="2000" dirty="0">
                <a:latin typeface="+mj-lt"/>
              </a:rPr>
              <a:t>W ten sposób maluch uczy się regulować swoje emocje. Kiedy płacze, rodzice biorą go na ręce i go uspokajają, wydzielają się u niego wyciszające hormony. </a:t>
            </a:r>
          </a:p>
          <a:p>
            <a:pPr marL="0" indent="0">
              <a:buNone/>
            </a:pPr>
            <a:r>
              <a:rPr lang="pl-PL" sz="2000" dirty="0">
                <a:latin typeface="+mj-lt"/>
              </a:rPr>
              <a:t>Dziecko , które nie doświadcza ukojenie, będzie miało ogromny problem z nauczeniem się jak regulować swoje emocje, jak radzić sobie ze smutkiem i złością.</a:t>
            </a:r>
          </a:p>
          <a:p>
            <a:pPr marL="0" indent="0">
              <a:buNone/>
            </a:pPr>
            <a:r>
              <a:rPr lang="pl-PL" sz="2000" dirty="0">
                <a:latin typeface="+mj-lt"/>
              </a:rPr>
              <a:t>Rodzic, który sam potrafi panować nad swoimi emocjami, jest w stanie przekazać to dziecku.</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3</a:t>
            </a:fld>
            <a:endParaRPr lang="pl-PL"/>
          </a:p>
        </p:txBody>
      </p:sp>
    </p:spTree>
    <p:extLst>
      <p:ext uri="{BB962C8B-B14F-4D97-AF65-F5344CB8AC3E}">
        <p14:creationId xmlns:p14="http://schemas.microsoft.com/office/powerpoint/2010/main" val="268886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Znaczenie więzi </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Dziecko zachowuje się źle z dwóch powodów;</a:t>
            </a:r>
          </a:p>
          <a:p>
            <a:r>
              <a:rPr lang="pl-PL" sz="2000" dirty="0">
                <a:latin typeface="+mj-lt"/>
              </a:rPr>
              <a:t>Jego potrzeba fizjologiczna lub emocjonalne jest nie zaspokojona</a:t>
            </a:r>
          </a:p>
          <a:p>
            <a:r>
              <a:rPr lang="pl-PL" sz="2000" dirty="0">
                <a:latin typeface="+mj-lt"/>
              </a:rPr>
              <a:t>Nie posiada odpowiednich umiejętności , by spełnić wymaganie rodzica</a:t>
            </a:r>
          </a:p>
          <a:p>
            <a:pPr marL="0" indent="0">
              <a:buNone/>
            </a:pPr>
            <a:r>
              <a:rPr lang="pl-PL" sz="2000" dirty="0">
                <a:latin typeface="+mj-lt"/>
              </a:rPr>
              <a:t>Kiedy dziecko znajduje się w jednej z dwóch powyższych sytuacji, przestaje działać racjonalnie, gdyż kontrole nad nim przejmuje emocjonalna część mózgu. Samo dziecko nie potrafi zmienić swojego zachowania. Potrzebuje tu kompetentnego rodzica.</a:t>
            </a:r>
          </a:p>
          <a:p>
            <a:pPr marL="0" indent="0">
              <a:buNone/>
            </a:pPr>
            <a:r>
              <a:rPr lang="pl-PL" sz="2000" dirty="0">
                <a:latin typeface="+mj-lt"/>
              </a:rPr>
              <a:t>Podążanie za rodzicem- to naturalna tendencja, z którą dziecko się rodzi. Jednak kiedy brak więzi, niepewne intencje powoduje ,że nie chce ono widzieć w nim lidera i przewodnika. Przestaje wypełniać jego prośby.</a:t>
            </a:r>
          </a:p>
          <a:p>
            <a:pPr marL="0" indent="0">
              <a:buNone/>
            </a:pPr>
            <a:endParaRPr lang="pl-PL" sz="2000" dirty="0">
              <a:latin typeface="+mj-lt"/>
            </a:endParaRP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4</a:t>
            </a:fld>
            <a:endParaRPr lang="pl-PL"/>
          </a:p>
        </p:txBody>
      </p:sp>
    </p:spTree>
    <p:extLst>
      <p:ext uri="{BB962C8B-B14F-4D97-AF65-F5344CB8AC3E}">
        <p14:creationId xmlns:p14="http://schemas.microsoft.com/office/powerpoint/2010/main" val="353133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Trzy główne elementy wychowania- </a:t>
            </a:r>
            <a:r>
              <a:rPr lang="pl-PL" sz="1400" b="1" i="1" dirty="0" err="1"/>
              <a:t>Peaceful</a:t>
            </a:r>
            <a:r>
              <a:rPr lang="pl-PL" sz="1400" b="1" i="1" dirty="0"/>
              <a:t> </a:t>
            </a:r>
            <a:r>
              <a:rPr lang="pl-PL" sz="1400" b="1" i="1" dirty="0" err="1"/>
              <a:t>Parenting</a:t>
            </a:r>
            <a:r>
              <a:rPr lang="pl-PL" sz="1400" b="1" dirty="0"/>
              <a:t> – wychowanie pełnego spokoju, propagowanego przez dr Laurę </a:t>
            </a:r>
            <a:r>
              <a:rPr lang="pl-PL" sz="1400" b="1" dirty="0" err="1"/>
              <a:t>Markham</a:t>
            </a:r>
            <a:r>
              <a:rPr lang="pl-PL" sz="1400" dirty="0"/>
              <a:t>.</a:t>
            </a:r>
            <a:endParaRPr lang="pl-PL" sz="1400" dirty="0">
              <a:solidFill>
                <a:srgbClr val="FF0000"/>
              </a:solidFill>
            </a:endParaRPr>
          </a:p>
        </p:txBody>
      </p:sp>
      <p:sp>
        <p:nvSpPr>
          <p:cNvPr id="3" name="Symbol zastępczy zawartości 2"/>
          <p:cNvSpPr>
            <a:spLocks noGrp="1"/>
          </p:cNvSpPr>
          <p:nvPr>
            <p:ph idx="1"/>
          </p:nvPr>
        </p:nvSpPr>
        <p:spPr/>
        <p:txBody>
          <a:bodyPr>
            <a:normAutofit/>
          </a:bodyPr>
          <a:lstStyle/>
          <a:p>
            <a:pPr marL="514350" indent="-514350">
              <a:buFont typeface="+mj-lt"/>
              <a:buAutoNum type="arabicPeriod"/>
            </a:pPr>
            <a:r>
              <a:rPr lang="pl-PL" sz="2000" dirty="0">
                <a:latin typeface="+mj-lt"/>
              </a:rPr>
              <a:t>Regulowanie swoich własnych emocji- jeśli nie potrafisz tego robić, nie jesteś w stanie dać dziecku oparcia i je nauczyć tego samego</a:t>
            </a:r>
          </a:p>
          <a:p>
            <a:pPr marL="514350" indent="-514350">
              <a:buFont typeface="+mj-lt"/>
              <a:buAutoNum type="arabicPeriod"/>
            </a:pPr>
            <a:r>
              <a:rPr lang="pl-PL" sz="2000" dirty="0">
                <a:latin typeface="+mj-lt"/>
              </a:rPr>
              <a:t>Rodzicielstwo powinno składać się w 80% z więzi z dzieckiem, a w 20% z korygowania jego zachowania. Najsilniejsza motywacja do zmiany zachowania u dziecka jest bliskość i kontakt z nim: </a:t>
            </a:r>
            <a:r>
              <a:rPr lang="pl-PL" sz="2000" i="1" dirty="0"/>
              <a:t>Najpierw nawiąż kontakt, później poprawiaj zachowanie</a:t>
            </a:r>
            <a:r>
              <a:rPr lang="pl-PL" sz="2000" dirty="0"/>
              <a:t> (Connect </a:t>
            </a:r>
            <a:r>
              <a:rPr lang="pl-PL" sz="2000" dirty="0" err="1"/>
              <a:t>before</a:t>
            </a:r>
            <a:r>
              <a:rPr lang="pl-PL" sz="2000" dirty="0"/>
              <a:t> </a:t>
            </a:r>
            <a:r>
              <a:rPr lang="pl-PL" sz="2000" dirty="0" err="1"/>
              <a:t>you</a:t>
            </a:r>
            <a:r>
              <a:rPr lang="pl-PL" sz="2000" dirty="0"/>
              <a:t> </a:t>
            </a:r>
            <a:r>
              <a:rPr lang="pl-PL" sz="2000" dirty="0" err="1"/>
              <a:t>correct</a:t>
            </a:r>
            <a:r>
              <a:rPr lang="pl-PL" sz="2000" dirty="0"/>
              <a:t>). </a:t>
            </a:r>
            <a:r>
              <a:rPr lang="pl-PL" sz="2000" dirty="0">
                <a:latin typeface="+mj-lt"/>
              </a:rPr>
              <a:t>Dbaj więc o więź z dzieckiem- baw się z nim ,rozmawiaj, śmiej się. Silna więź eliminuje większość złych </a:t>
            </a:r>
            <a:r>
              <a:rPr lang="pl-PL" sz="2000" dirty="0" err="1">
                <a:latin typeface="+mj-lt"/>
              </a:rPr>
              <a:t>zachowań</a:t>
            </a:r>
            <a:r>
              <a:rPr lang="pl-PL" sz="2000" dirty="0">
                <a:latin typeface="+mj-lt"/>
              </a:rPr>
              <a:t> u dzieci.</a:t>
            </a:r>
          </a:p>
          <a:p>
            <a:pPr marL="514350" indent="-514350">
              <a:buFont typeface="+mj-lt"/>
              <a:buAutoNum type="arabicPeriod"/>
            </a:pPr>
            <a:r>
              <a:rPr lang="pl-PL" sz="2000" dirty="0">
                <a:latin typeface="+mj-lt"/>
              </a:rPr>
              <a:t>Coaching zamiast wychowania- wskazywanie, doradzanie ,podążanie za… Warto więc uczyć się jak dawać wsparcie i stawiać granice, przy jednoczesnym stawianiu wysokich wymagań</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5</a:t>
            </a:fld>
            <a:endParaRPr lang="pl-PL"/>
          </a:p>
        </p:txBody>
      </p:sp>
    </p:spTree>
    <p:extLst>
      <p:ext uri="{BB962C8B-B14F-4D97-AF65-F5344CB8AC3E}">
        <p14:creationId xmlns:p14="http://schemas.microsoft.com/office/powerpoint/2010/main" val="377294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dirty="0">
                <a:solidFill>
                  <a:srgbClr val="FF0000"/>
                </a:solidFill>
              </a:rPr>
              <a:t>Małe dzieci</a:t>
            </a:r>
          </a:p>
        </p:txBody>
      </p:sp>
      <p:sp>
        <p:nvSpPr>
          <p:cNvPr id="3" name="Symbol zastępczy zawartości 2"/>
          <p:cNvSpPr>
            <a:spLocks noGrp="1"/>
          </p:cNvSpPr>
          <p:nvPr>
            <p:ph idx="1"/>
          </p:nvPr>
        </p:nvSpPr>
        <p:spPr/>
        <p:txBody>
          <a:bodyPr>
            <a:normAutofit/>
          </a:bodyPr>
          <a:lstStyle/>
          <a:p>
            <a:r>
              <a:rPr lang="pl-PL" sz="2000" dirty="0">
                <a:latin typeface="+mj-lt"/>
              </a:rPr>
              <a:t>Mają swoje specyficzne potrzeby związane z wiekiem</a:t>
            </a:r>
          </a:p>
          <a:p>
            <a:r>
              <a:rPr lang="pl-PL" sz="2000" dirty="0">
                <a:latin typeface="+mj-lt"/>
              </a:rPr>
              <a:t>Są absolutnie uzależnione od rodziców jeśli chodzi o zaspokajanie potrzeb oraz proponowanie rozwiązań</a:t>
            </a:r>
          </a:p>
          <a:p>
            <a:r>
              <a:rPr lang="pl-PL" sz="2000" dirty="0">
                <a:latin typeface="+mj-lt"/>
              </a:rPr>
              <a:t>Nie do końca potrafią skutecznie komunikować własnych potrzeb (czasami to brak znajomości określonych słów, czasami sama świadomość czy świadomość poznawcza) . Dlatego zrozumienie niewerbalnych </a:t>
            </a:r>
            <a:r>
              <a:rPr lang="pl-PL" sz="2000" dirty="0" err="1">
                <a:latin typeface="+mj-lt"/>
              </a:rPr>
              <a:t>zachowań</a:t>
            </a:r>
            <a:r>
              <a:rPr lang="pl-PL" sz="2000" dirty="0">
                <a:latin typeface="+mj-lt"/>
              </a:rPr>
              <a:t> dziecka oraz jego specyficznej komunikacji adekwatnej do momentu rozwoju jest warunkiem dobrej wzajemnej komunikacji. </a:t>
            </a:r>
          </a:p>
          <a:p>
            <a:pPr marL="0" indent="0">
              <a:buNone/>
            </a:pPr>
            <a:r>
              <a:rPr lang="pl-PL" sz="2000" dirty="0">
                <a:latin typeface="+mj-lt"/>
              </a:rPr>
              <a:t>Na to trzeba odpowiedniej ilości czasu spędzanego z dzieckiem.</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6</a:t>
            </a:fld>
            <a:endParaRPr lang="pl-PL"/>
          </a:p>
        </p:txBody>
      </p:sp>
    </p:spTree>
    <p:extLst>
      <p:ext uri="{BB962C8B-B14F-4D97-AF65-F5344CB8AC3E}">
        <p14:creationId xmlns:p14="http://schemas.microsoft.com/office/powerpoint/2010/main" val="95939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Ważna komunikacja z dzieckiem (T. Gordon „Wychowanie bez porażek”)</a:t>
            </a:r>
          </a:p>
        </p:txBody>
      </p:sp>
      <p:sp>
        <p:nvSpPr>
          <p:cNvPr id="3" name="Symbol zastępczy zawartości 2"/>
          <p:cNvSpPr>
            <a:spLocks noGrp="1"/>
          </p:cNvSpPr>
          <p:nvPr>
            <p:ph idx="1"/>
          </p:nvPr>
        </p:nvSpPr>
        <p:spPr/>
        <p:txBody>
          <a:bodyPr>
            <a:normAutofit/>
          </a:bodyPr>
          <a:lstStyle/>
          <a:p>
            <a:pPr marL="0" indent="0">
              <a:buNone/>
            </a:pPr>
            <a:r>
              <a:rPr lang="pl-PL" sz="2000" b="1" dirty="0">
                <a:latin typeface="+mj-lt"/>
              </a:rPr>
              <a:t>Nieskuteczne komunikaty</a:t>
            </a:r>
            <a:r>
              <a:rPr lang="pl-PL" sz="2000" dirty="0">
                <a:latin typeface="+mj-lt"/>
              </a:rPr>
              <a:t> (bo zawierają gotowe rozwiązania): rozkazywanie, wydawanie poleceń, komenderowanie, napominanie, groźby, moralizowanie, kazania, również: doradzanie, sugerowanie, proponowanie rozwiązań. </a:t>
            </a:r>
          </a:p>
          <a:p>
            <a:pPr marL="0" indent="0">
              <a:buNone/>
            </a:pPr>
            <a:r>
              <a:rPr lang="pl-PL" sz="2000" dirty="0">
                <a:latin typeface="+mj-lt"/>
              </a:rPr>
              <a:t>-dzieci nie lubią gdy im się dyktuje co mają robić</a:t>
            </a:r>
          </a:p>
          <a:p>
            <a:pPr marL="0" indent="0">
              <a:buNone/>
            </a:pPr>
            <a:r>
              <a:rPr lang="pl-PL" sz="2000" dirty="0">
                <a:latin typeface="+mj-lt"/>
              </a:rPr>
              <a:t>-dając komunikat, nie wierzymy ,że ono samo wybierze dobre rozwiązanie</a:t>
            </a:r>
          </a:p>
          <a:p>
            <a:pPr marL="0" indent="0">
              <a:buNone/>
            </a:pPr>
            <a:r>
              <a:rPr lang="pl-PL" sz="2000" dirty="0">
                <a:latin typeface="+mj-lt"/>
              </a:rPr>
              <a:t>-mówimy, że nasze potrzeby są ważniejsze, niż jego</a:t>
            </a:r>
          </a:p>
          <a:p>
            <a:pPr marL="0" indent="0">
              <a:buNone/>
            </a:pPr>
            <a:r>
              <a:rPr lang="pl-PL" sz="2000" dirty="0">
                <a:latin typeface="+mj-lt"/>
              </a:rPr>
              <a:t>Skuteczne komunikaty typu „ja”: </a:t>
            </a:r>
          </a:p>
          <a:p>
            <a:r>
              <a:rPr lang="pl-PL" sz="2000" dirty="0">
                <a:latin typeface="+mj-lt"/>
              </a:rPr>
              <a:t>Opis nieakceptowalnego zachowania</a:t>
            </a:r>
          </a:p>
          <a:p>
            <a:r>
              <a:rPr lang="pl-PL" sz="2000" dirty="0">
                <a:latin typeface="+mj-lt"/>
              </a:rPr>
              <a:t>Wyraz uczuć rodzica</a:t>
            </a:r>
          </a:p>
          <a:p>
            <a:r>
              <a:rPr lang="pl-PL" sz="2000" dirty="0">
                <a:latin typeface="+mj-lt"/>
              </a:rPr>
              <a:t>Wpływ tego zachowania na rodzica- skutek</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7</a:t>
            </a:fld>
            <a:endParaRPr lang="pl-PL"/>
          </a:p>
        </p:txBody>
      </p:sp>
    </p:spTree>
    <p:extLst>
      <p:ext uri="{BB962C8B-B14F-4D97-AF65-F5344CB8AC3E}">
        <p14:creationId xmlns:p14="http://schemas.microsoft.com/office/powerpoint/2010/main" val="299444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br>
              <a:rPr lang="pl-PL" sz="2000" dirty="0">
                <a:solidFill>
                  <a:srgbClr val="FF0000"/>
                </a:solidFill>
              </a:rPr>
            </a:br>
            <a:r>
              <a:rPr lang="pl-PL" sz="2000" dirty="0">
                <a:solidFill>
                  <a:srgbClr val="FF0000"/>
                </a:solidFill>
              </a:rPr>
              <a:t>Zmiana nieakceptowalnego zachowania u małych dzieci poprzez zmianę otoczenia</a:t>
            </a:r>
          </a:p>
        </p:txBody>
      </p:sp>
      <p:sp>
        <p:nvSpPr>
          <p:cNvPr id="3" name="Symbol zastępczy zawartości 2"/>
          <p:cNvSpPr>
            <a:spLocks noGrp="1"/>
          </p:cNvSpPr>
          <p:nvPr>
            <p:ph idx="1"/>
          </p:nvPr>
        </p:nvSpPr>
        <p:spPr/>
        <p:txBody>
          <a:bodyPr>
            <a:normAutofit/>
          </a:bodyPr>
          <a:lstStyle/>
          <a:p>
            <a:pPr marL="0" indent="0">
              <a:buNone/>
            </a:pPr>
            <a:r>
              <a:rPr lang="pl-PL" sz="2000" dirty="0">
                <a:latin typeface="+mj-lt"/>
              </a:rPr>
              <a:t>Jest proste, nie odwołuje się do metod werbalnych (skuteczniejszych u starszych dzieci), daje dużo możliwości.</a:t>
            </a:r>
          </a:p>
          <a:p>
            <a:r>
              <a:rPr lang="pl-PL" sz="2000" dirty="0">
                <a:latin typeface="+mj-lt"/>
              </a:rPr>
              <a:t>Wzbogacenie otoczenia (wiele różnych rzeczy do zabawy minimalizuje złe zachowania, powoduje większe zainteresowanie, dzieci są spokojniejsze, bardziej zainteresowane, rozwijają się, nie nudzą)</a:t>
            </a:r>
          </a:p>
          <a:p>
            <a:r>
              <a:rPr lang="pl-PL" sz="2000" dirty="0">
                <a:latin typeface="+mj-lt"/>
              </a:rPr>
              <a:t>Zubożenie otoczenia (zmiana otoczenia poprzez ograniczenie bodźców jest czasami potrzebna dla dzieci nadwrażliwych lub o danej porze jak np. przed snem, kiedy są zmęczone). </a:t>
            </a:r>
          </a:p>
          <a:p>
            <a:pPr marL="0" indent="0">
              <a:buNone/>
            </a:pPr>
            <a:r>
              <a:rPr lang="pl-PL" sz="2000" u="sng" dirty="0">
                <a:latin typeface="+mj-lt"/>
              </a:rPr>
              <a:t>Uporządkowanie</a:t>
            </a:r>
            <a:r>
              <a:rPr lang="pl-PL" sz="2000" dirty="0">
                <a:latin typeface="+mj-lt"/>
              </a:rPr>
              <a:t> to też ubrania łatwe do ubrania dla dzieci, stołeczki i podnóżki dla dzieci do ćwiczenia samodzielności, odpowiednie rozmiary przyborów kuchennych, haczyki zamieszczane niżej, nietłukące kubki i talerze, zmywalne farba czy tapeta w pokoju. </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8</a:t>
            </a:fld>
            <a:endParaRPr lang="pl-PL"/>
          </a:p>
        </p:txBody>
      </p:sp>
    </p:spTree>
    <p:extLst>
      <p:ext uri="{BB962C8B-B14F-4D97-AF65-F5344CB8AC3E}">
        <p14:creationId xmlns:p14="http://schemas.microsoft.com/office/powerpoint/2010/main" val="184595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solidFill>
                  <a:srgbClr val="FF0000"/>
                </a:solidFill>
              </a:rPr>
              <a:t>Aby uniknąć konfliktów – dom rodziców domem dziecka</a:t>
            </a:r>
          </a:p>
        </p:txBody>
      </p:sp>
      <p:sp>
        <p:nvSpPr>
          <p:cNvPr id="3" name="Symbol zastępczy zawartości 2"/>
          <p:cNvSpPr>
            <a:spLocks noGrp="1"/>
          </p:cNvSpPr>
          <p:nvPr>
            <p:ph idx="1"/>
          </p:nvPr>
        </p:nvSpPr>
        <p:spPr>
          <a:xfrm>
            <a:off x="628650" y="1421476"/>
            <a:ext cx="7886700" cy="4538749"/>
          </a:xfrm>
        </p:spPr>
        <p:txBody>
          <a:bodyPr>
            <a:noAutofit/>
          </a:bodyPr>
          <a:lstStyle/>
          <a:p>
            <a:r>
              <a:rPr lang="pl-PL" sz="2000" dirty="0">
                <a:latin typeface="+mj-lt"/>
              </a:rPr>
              <a:t>Wyznaczenie granic przestrzeni życiowej (odpowiednie miejsce do spania, zabawy, rysowania, brudzenia , bałaganienia, hałasowania)</a:t>
            </a:r>
          </a:p>
          <a:p>
            <a:r>
              <a:rPr lang="pl-PL" sz="2000" dirty="0">
                <a:latin typeface="+mj-lt"/>
              </a:rPr>
              <a:t>Sprawdzenie miejsca pod kątem bezpieczeństwa dziecka (odpowiednie zabezpieczenia, ukrycie leków, chemii itp. )</a:t>
            </a:r>
          </a:p>
          <a:p>
            <a:r>
              <a:rPr lang="pl-PL" sz="2000" dirty="0">
                <a:latin typeface="+mj-lt"/>
              </a:rPr>
              <a:t>Zastąpienie jednej czynności inną, czyli przedstawienie dziecku alternatywnej propozycji, gdyż inaczej łzy i frustracja. Dzieci akceptują z reguły zamianę przy łagodności i spokoju. (ostry nóż na nóż zabawkowy, buteleczkę plastikową zamiast szklanej itp.)</a:t>
            </a:r>
          </a:p>
          <a:p>
            <a:r>
              <a:rPr lang="pl-PL" sz="2000" dirty="0">
                <a:latin typeface="+mj-lt"/>
              </a:rPr>
              <a:t>Wcześniejsze przygotowanie dziecka na zmianę warunków (informowanie, opowiadanie o szczegółach)</a:t>
            </a:r>
          </a:p>
          <a:p>
            <a:r>
              <a:rPr lang="pl-PL" sz="2000" dirty="0">
                <a:latin typeface="+mj-lt"/>
              </a:rPr>
              <a:t>Planowanie razem ze starszymi dziećmi (wyznaczanie miejsc na własną prywatność czy możliwość samodzielnego działania- szafa, budzik, wybór ubrania, kalendarz do notowania, informujemy o porach odwiedzin gości, aby sprzątnęły pokoje, własne klucze z breloczkiem, kieszonkowe, włączaj do planowania rodzinnych aktywności, pukaj do jego pokoju)</a:t>
            </a:r>
          </a:p>
        </p:txBody>
      </p:sp>
      <p:sp>
        <p:nvSpPr>
          <p:cNvPr id="4" name="Symbol zastępczy stopki 3"/>
          <p:cNvSpPr>
            <a:spLocks noGrp="1"/>
          </p:cNvSpPr>
          <p:nvPr>
            <p:ph type="ftr" sz="quarter" idx="11"/>
          </p:nvPr>
        </p:nvSpPr>
        <p:spPr/>
        <p:txBody>
          <a:bodyPr/>
          <a:lstStyle/>
          <a:p>
            <a:r>
              <a:rPr lang="pl-PL"/>
              <a:t>Moje Bezpieczne (?) Dziecko </a:t>
            </a:r>
          </a:p>
        </p:txBody>
      </p:sp>
      <p:sp>
        <p:nvSpPr>
          <p:cNvPr id="5" name="Symbol zastępczy numeru slajdu 4"/>
          <p:cNvSpPr>
            <a:spLocks noGrp="1"/>
          </p:cNvSpPr>
          <p:nvPr>
            <p:ph type="sldNum" sz="quarter" idx="12"/>
          </p:nvPr>
        </p:nvSpPr>
        <p:spPr/>
        <p:txBody>
          <a:bodyPr/>
          <a:lstStyle/>
          <a:p>
            <a:fld id="{537FA3DA-5879-4D6A-B7FF-81044DA4ED9A}" type="slidenum">
              <a:rPr lang="pl-PL" smtClean="0"/>
              <a:t>9</a:t>
            </a:fld>
            <a:endParaRPr lang="pl-PL"/>
          </a:p>
        </p:txBody>
      </p:sp>
    </p:spTree>
    <p:extLst>
      <p:ext uri="{BB962C8B-B14F-4D97-AF65-F5344CB8AC3E}">
        <p14:creationId xmlns:p14="http://schemas.microsoft.com/office/powerpoint/2010/main" val="1762860156"/>
      </p:ext>
    </p:extLst>
  </p:cSld>
  <p:clrMapOvr>
    <a:masterClrMapping/>
  </p:clrMapOvr>
</p:sld>
</file>

<file path=ppt/theme/theme1.xml><?xml version="1.0" encoding="utf-8"?>
<a:theme xmlns:a="http://schemas.openxmlformats.org/drawingml/2006/main" name="Motyw Metis">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zablonMetis2021b.pptx" id="{68720FD7-51EC-41A9-B6F4-62A6F24473C6}" vid="{35834090-55E5-4EBE-B81A-2C11239CE7C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SzablonMetis2021b</Template>
  <TotalTime>677</TotalTime>
  <Words>2929</Words>
  <Application>Microsoft Office PowerPoint</Application>
  <PresentationFormat>Pokaz na ekranie (4:3)</PresentationFormat>
  <Paragraphs>215</Paragraphs>
  <Slides>27</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27</vt:i4>
      </vt:variant>
    </vt:vector>
  </HeadingPairs>
  <TitlesOfParts>
    <vt:vector size="32" baseType="lpstr">
      <vt:lpstr>Arial</vt:lpstr>
      <vt:lpstr>Calibri</vt:lpstr>
      <vt:lpstr>Calibri Light</vt:lpstr>
      <vt:lpstr>Wingdings</vt:lpstr>
      <vt:lpstr>Motyw Metis</vt:lpstr>
      <vt:lpstr>Jak uczyć dzieci właściwych zachowań?    </vt:lpstr>
      <vt:lpstr>Współczesna nauka o rozwoju dziecka</vt:lpstr>
      <vt:lpstr>Neurobiologia</vt:lpstr>
      <vt:lpstr>Znaczenie więzi </vt:lpstr>
      <vt:lpstr>Trzy główne elementy wychowania- Peaceful Parenting – wychowanie pełnego spokoju, propagowanego przez dr Laurę Markham.</vt:lpstr>
      <vt:lpstr>Małe dzieci</vt:lpstr>
      <vt:lpstr>Ważna komunikacja z dzieckiem (T. Gordon „Wychowanie bez porażek”)</vt:lpstr>
      <vt:lpstr> Zmiana nieakceptowalnego zachowania u małych dzieci poprzez zmianę otoczenia</vt:lpstr>
      <vt:lpstr>Aby uniknąć konfliktów – dom rodziców domem dziecka</vt:lpstr>
      <vt:lpstr>Władza rodzicielska</vt:lpstr>
      <vt:lpstr>Jak dzieci sobie radzą z władzą rodzicielską?</vt:lpstr>
      <vt:lpstr> Oto kilka pomocnych sposobów, które warto zastosować zamiast kar- Fundacja Dajemy Dzieciom Siłę</vt:lpstr>
      <vt:lpstr>Podstawowy warunek dobrego rozwoju dziecka- RÓWNOWAGA, zdjęcie:www.pixabay.com</vt:lpstr>
      <vt:lpstr>Podstawowe potrzeby dziecka według Jeffreya Young’a („Program zmiany sposobu życia”)</vt:lpstr>
      <vt:lpstr>Przekazywanie odpowiedzialności stosownie do wieku</vt:lpstr>
      <vt:lpstr>Realistyczne granice- podstawowa potrzeba emocjonalna</vt:lpstr>
      <vt:lpstr>Przeszkody w wyznaczaniu granic</vt:lpstr>
      <vt:lpstr>Co u dzieci nasila trudne emocje? zdjęcie za: www.pixabay.com</vt:lpstr>
      <vt:lpstr>Co jest ważne?</vt:lpstr>
      <vt:lpstr>Rozwój emocjonalny</vt:lpstr>
      <vt:lpstr>Co pomaga? </vt:lpstr>
      <vt:lpstr>Wspieramy umiejętności:</vt:lpstr>
      <vt:lpstr>Prezentacja programu PowerPoint</vt:lpstr>
      <vt:lpstr>Naucz dziecko wyrażać emocje,  a nie przeżywać</vt:lpstr>
      <vt:lpstr>Jak wspierać dziecko w radzeniu sobie z trudnymi emocjami? </vt:lpstr>
      <vt:lpstr>Panowanie nad emocjami</vt:lpstr>
      <vt:lpstr>Prezentacja programu PowerPoint</vt:lpstr>
    </vt:vector>
  </TitlesOfParts>
  <Company>Metis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Dziecko z trudnościami emocjonalnymi w przedszkolu</dc:title>
  <dc:creator>Katarzyna Jaworska</dc:creator>
  <cp:lastModifiedBy>Admin</cp:lastModifiedBy>
  <cp:revision>95</cp:revision>
  <dcterms:created xsi:type="dcterms:W3CDTF">2024-11-18T09:54:52Z</dcterms:created>
  <dcterms:modified xsi:type="dcterms:W3CDTF">2025-10-31T13:47:09Z</dcterms:modified>
</cp:coreProperties>
</file>