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8" r:id="rId2"/>
    <p:sldId id="320" r:id="rId3"/>
    <p:sldId id="257" r:id="rId4"/>
    <p:sldId id="259" r:id="rId5"/>
    <p:sldId id="260" r:id="rId6"/>
    <p:sldId id="310" r:id="rId7"/>
    <p:sldId id="311" r:id="rId8"/>
    <p:sldId id="312" r:id="rId9"/>
    <p:sldId id="313" r:id="rId10"/>
    <p:sldId id="314" r:id="rId11"/>
    <p:sldId id="315" r:id="rId12"/>
    <p:sldId id="316" r:id="rId13"/>
    <p:sldId id="317" r:id="rId14"/>
    <p:sldId id="318" r:id="rId15"/>
    <p:sldId id="319" r:id="rId16"/>
    <p:sldId id="261" r:id="rId17"/>
    <p:sldId id="321" r:id="rId18"/>
    <p:sldId id="288" r:id="rId19"/>
    <p:sldId id="289" r:id="rId20"/>
    <p:sldId id="290" r:id="rId21"/>
    <p:sldId id="330" r:id="rId22"/>
    <p:sldId id="262" r:id="rId23"/>
    <p:sldId id="329" r:id="rId24"/>
    <p:sldId id="303" r:id="rId25"/>
  </p:sldIdLst>
  <p:sldSz cx="9144000" cy="6858000" type="screen4x3"/>
  <p:notesSz cx="6710363" cy="98425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99"/>
    <a:srgbClr val="CC0000"/>
    <a:srgbClr val="99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77" d="100"/>
          <a:sy n="77" d="100"/>
        </p:scale>
        <p:origin x="-1176" y="126"/>
      </p:cViewPr>
      <p:guideLst>
        <p:guide orient="horz" pos="2160"/>
        <p:guide pos="2880"/>
      </p:guideLst>
    </p:cSldViewPr>
  </p:slideViewPr>
  <p:outlineViewPr>
    <p:cViewPr>
      <p:scale>
        <a:sx n="33" d="100"/>
        <a:sy n="33" d="100"/>
      </p:scale>
      <p:origin x="0" y="131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07824" cy="492125"/>
          </a:xfrm>
          <a:prstGeom prst="rect">
            <a:avLst/>
          </a:prstGeom>
        </p:spPr>
        <p:txBody>
          <a:bodyPr vert="horz" lIns="94581" tIns="47291" rIns="94581" bIns="47291" rtlCol="0"/>
          <a:lstStyle>
            <a:lvl1pPr algn="l">
              <a:defRPr sz="1300"/>
            </a:lvl1pPr>
          </a:lstStyle>
          <a:p>
            <a:endParaRPr lang="pl-PL"/>
          </a:p>
        </p:txBody>
      </p:sp>
      <p:sp>
        <p:nvSpPr>
          <p:cNvPr id="3" name="Symbol zastępczy daty 2"/>
          <p:cNvSpPr>
            <a:spLocks noGrp="1"/>
          </p:cNvSpPr>
          <p:nvPr>
            <p:ph type="dt" idx="1"/>
          </p:nvPr>
        </p:nvSpPr>
        <p:spPr>
          <a:xfrm>
            <a:off x="3800987" y="1"/>
            <a:ext cx="2907824" cy="492125"/>
          </a:xfrm>
          <a:prstGeom prst="rect">
            <a:avLst/>
          </a:prstGeom>
        </p:spPr>
        <p:txBody>
          <a:bodyPr vert="horz" lIns="94581" tIns="47291" rIns="94581" bIns="47291" rtlCol="0"/>
          <a:lstStyle>
            <a:lvl1pPr algn="r">
              <a:defRPr sz="1300"/>
            </a:lvl1pPr>
          </a:lstStyle>
          <a:p>
            <a:fld id="{66A20D00-F154-4743-8BDB-A05ECD58F101}" type="datetimeFigureOut">
              <a:rPr lang="pl-PL" smtClean="0"/>
              <a:pPr/>
              <a:t>2022-08-29</a:t>
            </a:fld>
            <a:endParaRPr lang="pl-PL"/>
          </a:p>
        </p:txBody>
      </p:sp>
      <p:sp>
        <p:nvSpPr>
          <p:cNvPr id="4" name="Symbol zastępczy obrazu slajdu 3"/>
          <p:cNvSpPr>
            <a:spLocks noGrp="1" noRot="1" noChangeAspect="1"/>
          </p:cNvSpPr>
          <p:nvPr>
            <p:ph type="sldImg" idx="2"/>
          </p:nvPr>
        </p:nvSpPr>
        <p:spPr>
          <a:xfrm>
            <a:off x="895350" y="738188"/>
            <a:ext cx="4921250" cy="3690937"/>
          </a:xfrm>
          <a:prstGeom prst="rect">
            <a:avLst/>
          </a:prstGeom>
          <a:noFill/>
          <a:ln w="12700">
            <a:solidFill>
              <a:prstClr val="black"/>
            </a:solidFill>
          </a:ln>
        </p:spPr>
        <p:txBody>
          <a:bodyPr vert="horz" lIns="94581" tIns="47291" rIns="94581" bIns="47291" rtlCol="0" anchor="ctr"/>
          <a:lstStyle/>
          <a:p>
            <a:endParaRPr lang="pl-PL"/>
          </a:p>
        </p:txBody>
      </p:sp>
      <p:sp>
        <p:nvSpPr>
          <p:cNvPr id="5" name="Symbol zastępczy notatek 4"/>
          <p:cNvSpPr>
            <a:spLocks noGrp="1"/>
          </p:cNvSpPr>
          <p:nvPr>
            <p:ph type="body" sz="quarter" idx="3"/>
          </p:nvPr>
        </p:nvSpPr>
        <p:spPr>
          <a:xfrm>
            <a:off x="671037" y="4675188"/>
            <a:ext cx="5368290" cy="4429125"/>
          </a:xfrm>
          <a:prstGeom prst="rect">
            <a:avLst/>
          </a:prstGeom>
        </p:spPr>
        <p:txBody>
          <a:bodyPr vert="horz" lIns="94581" tIns="47291" rIns="94581" bIns="47291"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48667"/>
            <a:ext cx="2907824" cy="492125"/>
          </a:xfrm>
          <a:prstGeom prst="rect">
            <a:avLst/>
          </a:prstGeom>
        </p:spPr>
        <p:txBody>
          <a:bodyPr vert="horz" lIns="94581" tIns="47291" rIns="94581" bIns="47291"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00987" y="9348667"/>
            <a:ext cx="2907824" cy="492125"/>
          </a:xfrm>
          <a:prstGeom prst="rect">
            <a:avLst/>
          </a:prstGeom>
        </p:spPr>
        <p:txBody>
          <a:bodyPr vert="horz" lIns="94581" tIns="47291" rIns="94581" bIns="47291" rtlCol="0" anchor="b"/>
          <a:lstStyle>
            <a:lvl1pPr algn="r">
              <a:defRPr sz="1300"/>
            </a:lvl1pPr>
          </a:lstStyle>
          <a:p>
            <a:fld id="{B90F5E43-7B09-4A90-AB7C-9D7E66088C1A}" type="slidenum">
              <a:rPr lang="pl-PL" smtClean="0"/>
              <a:pPr/>
              <a:t>‹#›</a:t>
            </a:fld>
            <a:endParaRPr lang="pl-PL"/>
          </a:p>
        </p:txBody>
      </p:sp>
    </p:spTree>
    <p:extLst>
      <p:ext uri="{BB962C8B-B14F-4D97-AF65-F5344CB8AC3E}">
        <p14:creationId xmlns:p14="http://schemas.microsoft.com/office/powerpoint/2010/main" val="246986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C35AA180-7DA7-49E9-9745-A1460424A1F7}" type="datetimeFigureOut">
              <a:rPr lang="pl-PL" smtClean="0"/>
              <a:pPr/>
              <a:t>2022-08-29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0D46B78B-33C4-494E-83DE-70A95A4A8F3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C35AA180-7DA7-49E9-9745-A1460424A1F7}" type="datetimeFigureOut">
              <a:rPr lang="pl-PL" smtClean="0"/>
              <a:pPr/>
              <a:t>2022-08-29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C35AA180-7DA7-49E9-9745-A1460424A1F7}" type="datetimeFigureOut">
              <a:rPr lang="pl-PL" smtClean="0"/>
              <a:pPr/>
              <a:t>2022-08-29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C35AA180-7DA7-49E9-9745-A1460424A1F7}" type="datetimeFigureOut">
              <a:rPr lang="pl-PL" smtClean="0"/>
              <a:pPr/>
              <a:t>2022-08-29</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0D46B78B-33C4-494E-83DE-70A95A4A8F30}"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5AA180-7DA7-49E9-9745-A1460424A1F7}" type="datetimeFigureOut">
              <a:rPr lang="pl-PL" smtClean="0"/>
              <a:pPr/>
              <a:t>2022-08-29</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D46B78B-33C4-494E-83DE-70A95A4A8F3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zedszkole163.dlaprzedszkoli.e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logoy.png"/>
          <p:cNvPicPr>
            <a:picLocks noGrp="1" noChangeAspect="1"/>
          </p:cNvPicPr>
          <p:nvPr>
            <p:ph idx="1"/>
          </p:nvPr>
        </p:nvPicPr>
        <p:blipFill>
          <a:blip r:embed="rId2" cstate="print"/>
          <a:stretch>
            <a:fillRect/>
          </a:stretch>
        </p:blipFill>
        <p:spPr>
          <a:xfrm>
            <a:off x="2309019" y="1481138"/>
            <a:ext cx="4525962" cy="4525962"/>
          </a:xfrm>
        </p:spPr>
      </p:pic>
      <p:sp>
        <p:nvSpPr>
          <p:cNvPr id="2" name="Tytuł 1"/>
          <p:cNvSpPr>
            <a:spLocks noGrp="1"/>
          </p:cNvSpPr>
          <p:nvPr>
            <p:ph type="title"/>
          </p:nvPr>
        </p:nvSpPr>
        <p:spPr>
          <a:xfrm>
            <a:off x="323528" y="260648"/>
            <a:ext cx="8229600" cy="1143000"/>
          </a:xfrm>
        </p:spPr>
        <p:txBody>
          <a:bodyPr>
            <a:noAutofit/>
          </a:bodyPr>
          <a:lstStyle/>
          <a:p>
            <a:r>
              <a:rPr lang="pl-PL" sz="2000" b="1" dirty="0" smtClean="0">
                <a:solidFill>
                  <a:srgbClr val="FF0000"/>
                </a:solidFill>
              </a:rPr>
              <a:t/>
            </a:r>
            <a:br>
              <a:rPr lang="pl-PL" sz="2000" b="1" dirty="0" smtClean="0">
                <a:solidFill>
                  <a:srgbClr val="FF0000"/>
                </a:solidFill>
              </a:rPr>
            </a:br>
            <a:r>
              <a:rPr lang="pl-PL" sz="2000" b="1" dirty="0">
                <a:solidFill>
                  <a:srgbClr val="FF0000"/>
                </a:solidFill>
              </a:rPr>
              <a:t/>
            </a:r>
            <a:br>
              <a:rPr lang="pl-PL" sz="2000" b="1" dirty="0">
                <a:solidFill>
                  <a:srgbClr val="FF0000"/>
                </a:solidFill>
              </a:rPr>
            </a:br>
            <a:r>
              <a:rPr lang="pl-PL" sz="2000" b="1" dirty="0" smtClean="0">
                <a:solidFill>
                  <a:srgbClr val="FF0000"/>
                </a:solidFill>
              </a:rPr>
              <a:t>Samorządowe Przedszkole nr 163 </a:t>
            </a:r>
            <a:br>
              <a:rPr lang="pl-PL" sz="2000" b="1" dirty="0" smtClean="0">
                <a:solidFill>
                  <a:srgbClr val="FF0000"/>
                </a:solidFill>
              </a:rPr>
            </a:br>
            <a:r>
              <a:rPr lang="pl-PL" sz="2000" b="1" dirty="0" smtClean="0">
                <a:solidFill>
                  <a:srgbClr val="FF0000"/>
                </a:solidFill>
              </a:rPr>
              <a:t>im. Heleny Bechlerowej</a:t>
            </a:r>
            <a:br>
              <a:rPr lang="pl-PL" sz="2000" b="1" dirty="0" smtClean="0">
                <a:solidFill>
                  <a:srgbClr val="FF0000"/>
                </a:solidFill>
              </a:rPr>
            </a:br>
            <a:r>
              <a:rPr lang="pl-PL" sz="2000" b="1" dirty="0" smtClean="0">
                <a:solidFill>
                  <a:srgbClr val="00B050"/>
                </a:solidFill>
              </a:rPr>
              <a:t>ul. Podedworze 2a</a:t>
            </a:r>
            <a:br>
              <a:rPr lang="pl-PL" sz="2000" b="1" dirty="0" smtClean="0">
                <a:solidFill>
                  <a:srgbClr val="00B050"/>
                </a:solidFill>
              </a:rPr>
            </a:br>
            <a:r>
              <a:rPr lang="pl-PL" sz="2000" b="1" dirty="0" smtClean="0">
                <a:solidFill>
                  <a:srgbClr val="00B050"/>
                </a:solidFill>
              </a:rPr>
              <a:t>30-686 Kraków</a:t>
            </a:r>
            <a:r>
              <a:rPr lang="pl-PL" sz="2000" b="1" dirty="0" smtClean="0">
                <a:solidFill>
                  <a:srgbClr val="FF0000"/>
                </a:solidFill>
              </a:rPr>
              <a:t/>
            </a:r>
            <a:br>
              <a:rPr lang="pl-PL" sz="2000" b="1" dirty="0" smtClean="0">
                <a:solidFill>
                  <a:srgbClr val="FF0000"/>
                </a:solidFill>
              </a:rPr>
            </a:br>
            <a:endParaRPr lang="pl-PL" sz="20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fx013cd88537b573f3_dzieci_1.png"/>
          <p:cNvPicPr>
            <a:picLocks noGrp="1" noChangeAspect="1"/>
          </p:cNvPicPr>
          <p:nvPr>
            <p:ph idx="1"/>
          </p:nvPr>
        </p:nvPicPr>
        <p:blipFill>
          <a:blip r:embed="rId2" cstate="print"/>
          <a:stretch>
            <a:fillRect/>
          </a:stretch>
        </p:blipFill>
        <p:spPr>
          <a:xfrm>
            <a:off x="1547664" y="3645024"/>
            <a:ext cx="5972779" cy="1858198"/>
          </a:xfrm>
        </p:spPr>
      </p:pic>
      <p:sp>
        <p:nvSpPr>
          <p:cNvPr id="3" name="Tytuł 2"/>
          <p:cNvSpPr>
            <a:spLocks noGrp="1"/>
          </p:cNvSpPr>
          <p:nvPr>
            <p:ph type="title"/>
          </p:nvPr>
        </p:nvSpPr>
        <p:spPr>
          <a:xfrm>
            <a:off x="457200" y="764704"/>
            <a:ext cx="8229600" cy="2016224"/>
          </a:xfrm>
        </p:spPr>
        <p:txBody>
          <a:bodyPr>
            <a:noAutofit/>
          </a:bodyPr>
          <a:lstStyle/>
          <a:p>
            <a:r>
              <a:rPr lang="pl-PL" sz="2400" dirty="0" smtClean="0">
                <a:solidFill>
                  <a:srgbClr val="FF0000"/>
                </a:solidFill>
              </a:rPr>
              <a:t>Grupa IV</a:t>
            </a:r>
            <a:r>
              <a:rPr lang="pl-PL" sz="2400" dirty="0" smtClean="0"/>
              <a:t>: dzieci 5 i 6-letnie, sala nr 4, p. I</a:t>
            </a:r>
            <a:br>
              <a:rPr lang="pl-PL" sz="2400" dirty="0" smtClean="0"/>
            </a:br>
            <a:r>
              <a:rPr lang="pl-PL" sz="2400" dirty="0" smtClean="0"/>
              <a:t>Nauczyciele:</a:t>
            </a:r>
            <a:br>
              <a:rPr lang="pl-PL" sz="2400" dirty="0" smtClean="0"/>
            </a:br>
            <a:r>
              <a:rPr lang="pl-PL" sz="2400" dirty="0" smtClean="0">
                <a:solidFill>
                  <a:srgbClr val="FF0000"/>
                </a:solidFill>
              </a:rPr>
              <a:t>mgr Dorota Ganiec</a:t>
            </a:r>
            <a:r>
              <a:rPr lang="pl-PL" sz="2400" dirty="0" smtClean="0"/>
              <a:t/>
            </a:r>
            <a:br>
              <a:rPr lang="pl-PL" sz="2400" dirty="0" smtClean="0"/>
            </a:br>
            <a:r>
              <a:rPr lang="pl-PL" sz="2400" dirty="0" smtClean="0">
                <a:solidFill>
                  <a:srgbClr val="FF0000"/>
                </a:solidFill>
              </a:rPr>
              <a:t>mgr Monika Wiśniowska</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Aneta Sikora</a:t>
            </a:r>
            <a:endParaRPr lang="pl-PL"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naklejka-dla-dzieci-rysunek-powrot-do-szkoly-3882.png"/>
          <p:cNvPicPr>
            <a:picLocks noGrp="1" noChangeAspect="1"/>
          </p:cNvPicPr>
          <p:nvPr>
            <p:ph idx="1"/>
          </p:nvPr>
        </p:nvPicPr>
        <p:blipFill>
          <a:blip r:embed="rId2" cstate="print"/>
          <a:stretch>
            <a:fillRect/>
          </a:stretch>
        </p:blipFill>
        <p:spPr>
          <a:xfrm>
            <a:off x="2483768" y="3356992"/>
            <a:ext cx="5515429" cy="1930400"/>
          </a:xfrm>
        </p:spPr>
      </p:pic>
      <p:sp>
        <p:nvSpPr>
          <p:cNvPr id="3" name="Tytuł 2"/>
          <p:cNvSpPr>
            <a:spLocks noGrp="1"/>
          </p:cNvSpPr>
          <p:nvPr>
            <p:ph type="title"/>
          </p:nvPr>
        </p:nvSpPr>
        <p:spPr>
          <a:xfrm>
            <a:off x="457200" y="548680"/>
            <a:ext cx="8229600" cy="2808312"/>
          </a:xfrm>
        </p:spPr>
        <p:txBody>
          <a:bodyPr>
            <a:normAutofit/>
          </a:bodyPr>
          <a:lstStyle/>
          <a:p>
            <a:r>
              <a:rPr lang="pl-PL" sz="2400" dirty="0" smtClean="0">
                <a:solidFill>
                  <a:srgbClr val="FF0000"/>
                </a:solidFill>
              </a:rPr>
              <a:t>Grupa V</a:t>
            </a:r>
            <a:r>
              <a:rPr lang="pl-PL" sz="2400" dirty="0" smtClean="0"/>
              <a:t>: dzieci 5 i 6-letnie , sala nr 6, p. I</a:t>
            </a:r>
            <a:br>
              <a:rPr lang="pl-PL" sz="2400" dirty="0" smtClean="0"/>
            </a:br>
            <a:r>
              <a:rPr lang="pl-PL" sz="2400" dirty="0" smtClean="0"/>
              <a:t>Nauczyciele:</a:t>
            </a:r>
            <a:br>
              <a:rPr lang="pl-PL" sz="2400" dirty="0" smtClean="0"/>
            </a:br>
            <a:r>
              <a:rPr lang="pl-PL" sz="2400" dirty="0" smtClean="0">
                <a:solidFill>
                  <a:srgbClr val="FF0000"/>
                </a:solidFill>
              </a:rPr>
              <a:t>mgr Magdalena Gołąb</a:t>
            </a:r>
            <a:br>
              <a:rPr lang="pl-PL" sz="2400" dirty="0" smtClean="0">
                <a:solidFill>
                  <a:srgbClr val="FF0000"/>
                </a:solidFill>
              </a:rPr>
            </a:br>
            <a:r>
              <a:rPr lang="pl-PL" sz="2400" dirty="0" smtClean="0">
                <a:solidFill>
                  <a:srgbClr val="FF0000"/>
                </a:solidFill>
              </a:rPr>
              <a:t>mgr Marlena Sowa</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Jolanta Feluś</a:t>
            </a:r>
            <a:endParaRPr lang="pl-P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amitic3a9-groupe-damis1.jpg"/>
          <p:cNvPicPr>
            <a:picLocks noGrp="1" noChangeAspect="1"/>
          </p:cNvPicPr>
          <p:nvPr>
            <p:ph idx="1"/>
          </p:nvPr>
        </p:nvPicPr>
        <p:blipFill>
          <a:blip r:embed="rId2" cstate="print"/>
          <a:stretch>
            <a:fillRect/>
          </a:stretch>
        </p:blipFill>
        <p:spPr>
          <a:xfrm>
            <a:off x="1907704" y="3068960"/>
            <a:ext cx="5976664" cy="2160240"/>
          </a:xfrm>
        </p:spPr>
      </p:pic>
      <p:sp>
        <p:nvSpPr>
          <p:cNvPr id="3" name="Tytuł 2"/>
          <p:cNvSpPr>
            <a:spLocks noGrp="1"/>
          </p:cNvSpPr>
          <p:nvPr>
            <p:ph type="title"/>
          </p:nvPr>
        </p:nvSpPr>
        <p:spPr>
          <a:xfrm>
            <a:off x="457200" y="548680"/>
            <a:ext cx="8229600" cy="2304256"/>
          </a:xfrm>
        </p:spPr>
        <p:txBody>
          <a:bodyPr>
            <a:normAutofit/>
          </a:bodyPr>
          <a:lstStyle/>
          <a:p>
            <a:r>
              <a:rPr lang="pl-PL" sz="2400" dirty="0" smtClean="0">
                <a:solidFill>
                  <a:srgbClr val="FF0000"/>
                </a:solidFill>
              </a:rPr>
              <a:t>Grupa VI</a:t>
            </a:r>
            <a:r>
              <a:rPr lang="pl-PL" sz="2400" dirty="0" smtClean="0"/>
              <a:t>: dzieci 5 i 6-letnie, sala nr 5, p. I</a:t>
            </a:r>
            <a:br>
              <a:rPr lang="pl-PL" sz="2400" dirty="0" smtClean="0"/>
            </a:br>
            <a:r>
              <a:rPr lang="pl-PL" sz="2400" dirty="0" smtClean="0"/>
              <a:t>Nauczyciele:</a:t>
            </a:r>
            <a:br>
              <a:rPr lang="pl-PL" sz="2400" dirty="0" smtClean="0"/>
            </a:br>
            <a:r>
              <a:rPr lang="pl-PL" sz="2400" dirty="0" smtClean="0">
                <a:solidFill>
                  <a:srgbClr val="FF0000"/>
                </a:solidFill>
              </a:rPr>
              <a:t>lic. Renata Barcik</a:t>
            </a:r>
            <a:br>
              <a:rPr lang="pl-PL" sz="2400" dirty="0" smtClean="0">
                <a:solidFill>
                  <a:srgbClr val="FF0000"/>
                </a:solidFill>
              </a:rPr>
            </a:br>
            <a:r>
              <a:rPr lang="pl-PL" sz="2400" dirty="0" smtClean="0">
                <a:solidFill>
                  <a:srgbClr val="FF0000"/>
                </a:solidFill>
              </a:rPr>
              <a:t>mgr Justyna Szczepanek</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Aneta Sikora</a:t>
            </a:r>
            <a:endParaRPr lang="pl-PL"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ekretariatNeu.gif"/>
          <p:cNvPicPr>
            <a:picLocks noGrp="1" noChangeAspect="1"/>
          </p:cNvPicPr>
          <p:nvPr>
            <p:ph idx="1"/>
          </p:nvPr>
        </p:nvPicPr>
        <p:blipFill>
          <a:blip r:embed="rId2" cstate="print"/>
          <a:stretch>
            <a:fillRect/>
          </a:stretch>
        </p:blipFill>
        <p:spPr>
          <a:xfrm>
            <a:off x="2051720" y="1916832"/>
            <a:ext cx="4740948" cy="3225800"/>
          </a:xfrm>
        </p:spPr>
      </p:pic>
      <p:sp>
        <p:nvSpPr>
          <p:cNvPr id="3" name="Tytuł 2"/>
          <p:cNvSpPr>
            <a:spLocks noGrp="1"/>
          </p:cNvSpPr>
          <p:nvPr>
            <p:ph type="title"/>
          </p:nvPr>
        </p:nvSpPr>
        <p:spPr>
          <a:xfrm>
            <a:off x="457200" y="620688"/>
            <a:ext cx="8229600" cy="1656184"/>
          </a:xfrm>
        </p:spPr>
        <p:txBody>
          <a:bodyPr>
            <a:normAutofit/>
          </a:bodyPr>
          <a:lstStyle/>
          <a:p>
            <a:r>
              <a:rPr lang="pl-PL" sz="2400" dirty="0" smtClean="0"/>
              <a:t>Starszy referent:</a:t>
            </a:r>
            <a:br>
              <a:rPr lang="pl-PL" sz="2400" dirty="0" smtClean="0"/>
            </a:br>
            <a:r>
              <a:rPr lang="pl-PL" sz="2400" dirty="0" smtClean="0">
                <a:solidFill>
                  <a:srgbClr val="FF0000"/>
                </a:solidFill>
              </a:rPr>
              <a:t>mgr Bernadetta Wileczek</a:t>
            </a:r>
            <a:br>
              <a:rPr lang="pl-PL" sz="2400" dirty="0" smtClean="0">
                <a:solidFill>
                  <a:srgbClr val="FF0000"/>
                </a:solidFill>
              </a:rPr>
            </a:br>
            <a:endParaRPr lang="pl-P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ramida-żywienia-iżż.png"/>
          <p:cNvPicPr>
            <a:picLocks noGrp="1" noChangeAspect="1"/>
          </p:cNvPicPr>
          <p:nvPr>
            <p:ph idx="1"/>
          </p:nvPr>
        </p:nvPicPr>
        <p:blipFill>
          <a:blip r:embed="rId2" cstate="print"/>
          <a:stretch>
            <a:fillRect/>
          </a:stretch>
        </p:blipFill>
        <p:spPr>
          <a:xfrm>
            <a:off x="3995936" y="1700808"/>
            <a:ext cx="3932657" cy="3456384"/>
          </a:xfrm>
        </p:spPr>
      </p:pic>
      <p:sp>
        <p:nvSpPr>
          <p:cNvPr id="3" name="Tytuł 2"/>
          <p:cNvSpPr>
            <a:spLocks noGrp="1"/>
          </p:cNvSpPr>
          <p:nvPr>
            <p:ph type="title"/>
          </p:nvPr>
        </p:nvSpPr>
        <p:spPr>
          <a:xfrm>
            <a:off x="395536" y="836712"/>
            <a:ext cx="8229600" cy="1944216"/>
          </a:xfrm>
        </p:spPr>
        <p:txBody>
          <a:bodyPr>
            <a:normAutofit fontScale="90000"/>
          </a:bodyPr>
          <a:lstStyle/>
          <a:p>
            <a:r>
              <a:rPr lang="pl-PL" sz="2400" dirty="0" smtClean="0">
                <a:solidFill>
                  <a:schemeClr val="tx1"/>
                </a:solidFill>
              </a:rPr>
              <a:t>Kuchnia:</a:t>
            </a:r>
            <a:br>
              <a:rPr lang="pl-PL" sz="2400" dirty="0" smtClean="0">
                <a:solidFill>
                  <a:schemeClr val="tx1"/>
                </a:solidFill>
              </a:rPr>
            </a:br>
            <a:r>
              <a:rPr lang="pl-PL" sz="2400" dirty="0" smtClean="0">
                <a:solidFill>
                  <a:schemeClr val="tx1"/>
                </a:solidFill>
              </a:rPr>
              <a:t>Kucharz:</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Marek Stokłosa</a:t>
            </a:r>
            <a:br>
              <a:rPr lang="pl-PL" sz="2400" dirty="0" smtClean="0">
                <a:solidFill>
                  <a:srgbClr val="FF0000"/>
                </a:solidFill>
              </a:rPr>
            </a:br>
            <a:r>
              <a:rPr lang="pl-PL" sz="2400" dirty="0" smtClean="0">
                <a:solidFill>
                  <a:schemeClr val="tx1"/>
                </a:solidFill>
              </a:rPr>
              <a:t>Pomoc kuchenna:</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Aleksandra Polak</a:t>
            </a:r>
            <a:br>
              <a:rPr lang="pl-PL" sz="2400" dirty="0" smtClean="0">
                <a:solidFill>
                  <a:srgbClr val="FF0000"/>
                </a:solidFill>
              </a:rPr>
            </a:br>
            <a:r>
              <a:rPr lang="pl-PL" sz="2400" dirty="0" smtClean="0">
                <a:solidFill>
                  <a:srgbClr val="FF0000"/>
                </a:solidFill>
              </a:rPr>
              <a:t>Wioletta Szymańska</a:t>
            </a:r>
            <a:br>
              <a:rPr lang="pl-PL" sz="2400" dirty="0" smtClean="0">
                <a:solidFill>
                  <a:srgbClr val="FF0000"/>
                </a:solidFill>
              </a:rPr>
            </a:br>
            <a:r>
              <a:rPr lang="pl-PL" sz="2400" dirty="0" smtClean="0">
                <a:solidFill>
                  <a:srgbClr val="FF0000"/>
                </a:solidFill>
              </a:rPr>
              <a:t/>
            </a:r>
            <a:br>
              <a:rPr lang="pl-PL" sz="2400" dirty="0" smtClean="0">
                <a:solidFill>
                  <a:srgbClr val="FF0000"/>
                </a:solidFill>
              </a:rPr>
            </a:br>
            <a:r>
              <a:rPr lang="pl-PL" sz="2400" dirty="0" smtClean="0">
                <a:solidFill>
                  <a:schemeClr val="tx1"/>
                </a:solidFill>
              </a:rPr>
              <a:t>Intendent: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Beata Bodzioch-Baran</a:t>
            </a:r>
            <a:endParaRPr lang="pl-PL"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epositphotos_127197014-stock-illustration-students-playing-at-playground-in.jpg"/>
          <p:cNvPicPr>
            <a:picLocks noGrp="1" noChangeAspect="1"/>
          </p:cNvPicPr>
          <p:nvPr>
            <p:ph idx="1"/>
          </p:nvPr>
        </p:nvPicPr>
        <p:blipFill>
          <a:blip r:embed="rId2" cstate="print"/>
          <a:stretch>
            <a:fillRect/>
          </a:stretch>
        </p:blipFill>
        <p:spPr>
          <a:xfrm>
            <a:off x="3131840" y="1988840"/>
            <a:ext cx="4502037" cy="3225800"/>
          </a:xfrm>
        </p:spPr>
      </p:pic>
      <p:sp>
        <p:nvSpPr>
          <p:cNvPr id="3" name="Tytuł 2"/>
          <p:cNvSpPr>
            <a:spLocks noGrp="1"/>
          </p:cNvSpPr>
          <p:nvPr>
            <p:ph type="title"/>
          </p:nvPr>
        </p:nvSpPr>
        <p:spPr>
          <a:xfrm>
            <a:off x="539552" y="908720"/>
            <a:ext cx="8229600" cy="1152128"/>
          </a:xfrm>
        </p:spPr>
        <p:txBody>
          <a:bodyPr>
            <a:normAutofit fontScale="90000"/>
          </a:bodyPr>
          <a:lstStyle/>
          <a:p>
            <a:r>
              <a:rPr lang="pl-PL" sz="2700" dirty="0" smtClean="0">
                <a:solidFill>
                  <a:schemeClr val="tx1"/>
                </a:solidFill>
              </a:rPr>
              <a:t>Konserwator i Ogrodnik:</a:t>
            </a:r>
            <a:r>
              <a:rPr lang="pl-PL" sz="2700" dirty="0" smtClean="0">
                <a:solidFill>
                  <a:srgbClr val="FF0000"/>
                </a:solidFill>
              </a:rPr>
              <a:t/>
            </a:r>
            <a:br>
              <a:rPr lang="pl-PL" sz="2700" dirty="0" smtClean="0">
                <a:solidFill>
                  <a:srgbClr val="FF0000"/>
                </a:solidFill>
              </a:rPr>
            </a:br>
            <a:r>
              <a:rPr lang="pl-PL" sz="2700" dirty="0" smtClean="0">
                <a:solidFill>
                  <a:srgbClr val="FF0000"/>
                </a:solidFill>
              </a:rPr>
              <a:t>Henryk Siemiński</a:t>
            </a:r>
            <a:br>
              <a:rPr lang="pl-PL" sz="2700" dirty="0" smtClean="0">
                <a:solidFill>
                  <a:srgbClr val="FF0000"/>
                </a:solidFill>
              </a:rPr>
            </a:br>
            <a:r>
              <a:rPr lang="pl-PL" sz="2700" dirty="0" smtClean="0">
                <a:solidFill>
                  <a:srgbClr val="FF0000"/>
                </a:solidFill>
              </a:rPr>
              <a:t/>
            </a:r>
            <a:br>
              <a:rPr lang="pl-PL" sz="2700" dirty="0" smtClean="0">
                <a:solidFill>
                  <a:srgbClr val="FF0000"/>
                </a:solidFill>
              </a:rPr>
            </a:b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764704"/>
            <a:ext cx="7772400" cy="3960439"/>
          </a:xfrm>
        </p:spPr>
        <p:txBody>
          <a:bodyPr>
            <a:normAutofit fontScale="90000"/>
          </a:bodyPr>
          <a:lstStyle/>
          <a:p>
            <a:r>
              <a:rPr lang="pl-PL" sz="2000" b="1" dirty="0" smtClean="0">
                <a:solidFill>
                  <a:schemeClr val="accent6">
                    <a:lumMod val="50000"/>
                  </a:schemeClr>
                </a:solidFill>
              </a:rPr>
              <a:t/>
            </a:r>
            <a:br>
              <a:rPr lang="pl-PL" sz="2000" b="1"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1800" b="1" dirty="0" smtClean="0">
                <a:solidFill>
                  <a:schemeClr val="accent6">
                    <a:lumMod val="50000"/>
                  </a:schemeClr>
                </a:solidFill>
              </a:rPr>
              <a:t>Nasze Przedszkole:</a:t>
            </a:r>
            <a:br>
              <a:rPr lang="pl-PL" sz="1800" b="1" dirty="0" smtClean="0">
                <a:solidFill>
                  <a:schemeClr val="accent6">
                    <a:lumMod val="50000"/>
                  </a:schemeClr>
                </a:solidFill>
              </a:rPr>
            </a:br>
            <a:r>
              <a:rPr lang="pl-PL" sz="1800" b="1" dirty="0" smtClean="0">
                <a:solidFill>
                  <a:schemeClr val="accent6">
                    <a:lumMod val="50000"/>
                  </a:schemeClr>
                </a:solidFill>
              </a:rPr>
              <a:t/>
            </a:r>
            <a:br>
              <a:rPr lang="pl-PL" sz="1800" b="1" dirty="0" smtClean="0">
                <a:solidFill>
                  <a:schemeClr val="accent6">
                    <a:lumMod val="50000"/>
                  </a:schemeClr>
                </a:solidFill>
              </a:rPr>
            </a:br>
            <a:r>
              <a:rPr lang="pl-PL" sz="2000" b="1" dirty="0">
                <a:solidFill>
                  <a:srgbClr val="00B050"/>
                </a:solidFill>
              </a:rPr>
              <a:t>- Zapewnia dzieciom opiekę oraz bezpieczeństwo </a:t>
            </a:r>
            <a:r>
              <a:rPr lang="pl-PL" sz="2000" b="1" dirty="0" smtClean="0">
                <a:solidFill>
                  <a:srgbClr val="00B050"/>
                </a:solidFill>
              </a:rPr>
              <a:t>psychiczne </a:t>
            </a:r>
            <a:br>
              <a:rPr lang="pl-PL" sz="2000" b="1" dirty="0" smtClean="0">
                <a:solidFill>
                  <a:srgbClr val="00B050"/>
                </a:solidFill>
              </a:rPr>
            </a:br>
            <a:r>
              <a:rPr lang="pl-PL" sz="2000" b="1" dirty="0" smtClean="0">
                <a:solidFill>
                  <a:srgbClr val="00B050"/>
                </a:solidFill>
              </a:rPr>
              <a:t>i </a:t>
            </a:r>
            <a:r>
              <a:rPr lang="pl-PL" sz="2000" b="1" dirty="0">
                <a:solidFill>
                  <a:srgbClr val="00B050"/>
                </a:solidFill>
              </a:rPr>
              <a:t>fizyczne.</a:t>
            </a:r>
            <a:br>
              <a:rPr lang="pl-PL" sz="2000" b="1" dirty="0">
                <a:solidFill>
                  <a:srgbClr val="00B050"/>
                </a:solidFill>
              </a:rPr>
            </a:br>
            <a:r>
              <a:rPr lang="pl-PL" sz="2000" b="1" dirty="0">
                <a:solidFill>
                  <a:srgbClr val="00B050"/>
                </a:solidFill>
              </a:rPr>
              <a:t>- Wspiera działania wychowawcze i edukacyjne rodziców.</a:t>
            </a:r>
            <a:br>
              <a:rPr lang="pl-PL" sz="2000" b="1" dirty="0">
                <a:solidFill>
                  <a:srgbClr val="00B050"/>
                </a:solidFill>
              </a:rPr>
            </a:br>
            <a:r>
              <a:rPr lang="pl-PL" sz="2000" b="1" dirty="0">
                <a:solidFill>
                  <a:srgbClr val="00B050"/>
                </a:solidFill>
              </a:rPr>
              <a:t>- Tworzy warunki do nabywania przez dziecko umiejętności zgodnie z jego możliwościami rozwojowymi.</a:t>
            </a:r>
            <a:br>
              <a:rPr lang="pl-PL" sz="2000" b="1" dirty="0">
                <a:solidFill>
                  <a:srgbClr val="00B050"/>
                </a:solidFill>
              </a:rPr>
            </a:br>
            <a:r>
              <a:rPr lang="pl-PL" sz="2000" b="1" dirty="0">
                <a:solidFill>
                  <a:srgbClr val="00B050"/>
                </a:solidFill>
              </a:rPr>
              <a:t>- Kieruje się zasadami wynikającymi z Konwencji Praw Dziecka </a:t>
            </a:r>
            <a:r>
              <a:rPr lang="pl-PL" sz="2000" b="1" dirty="0" smtClean="0">
                <a:solidFill>
                  <a:srgbClr val="00B050"/>
                </a:solidFill>
              </a:rPr>
              <a:t/>
            </a:r>
            <a:br>
              <a:rPr lang="pl-PL" sz="2000" b="1" dirty="0" smtClean="0">
                <a:solidFill>
                  <a:srgbClr val="00B050"/>
                </a:solidFill>
              </a:rPr>
            </a:br>
            <a:r>
              <a:rPr lang="pl-PL" sz="2000" b="1" dirty="0" smtClean="0">
                <a:solidFill>
                  <a:srgbClr val="00B050"/>
                </a:solidFill>
              </a:rPr>
              <a:t>oraz </a:t>
            </a:r>
            <a:r>
              <a:rPr lang="pl-PL" sz="2000" b="1" dirty="0">
                <a:solidFill>
                  <a:srgbClr val="00B050"/>
                </a:solidFill>
              </a:rPr>
              <a:t>powszechnie przyjętymi normami społecznymi i moralnymi.</a:t>
            </a:r>
            <a:br>
              <a:rPr lang="pl-PL" sz="2000" b="1" dirty="0">
                <a:solidFill>
                  <a:srgbClr val="00B050"/>
                </a:solidFill>
              </a:rPr>
            </a:br>
            <a:r>
              <a:rPr lang="pl-PL" sz="2000" b="1" dirty="0">
                <a:solidFill>
                  <a:srgbClr val="00B050"/>
                </a:solidFill>
              </a:rPr>
              <a:t>- Organizuje sprawne funkcjonowanie organów przedszkola </a:t>
            </a:r>
            <a:r>
              <a:rPr lang="pl-PL" sz="2000" b="1" dirty="0" smtClean="0">
                <a:solidFill>
                  <a:srgbClr val="00B050"/>
                </a:solidFill>
              </a:rPr>
              <a:t/>
            </a:r>
            <a:br>
              <a:rPr lang="pl-PL" sz="2000" b="1" dirty="0" smtClean="0">
                <a:solidFill>
                  <a:srgbClr val="00B050"/>
                </a:solidFill>
              </a:rPr>
            </a:br>
            <a:r>
              <a:rPr lang="pl-PL" sz="2000" b="1" dirty="0" smtClean="0">
                <a:solidFill>
                  <a:srgbClr val="00B050"/>
                </a:solidFill>
              </a:rPr>
              <a:t>i </a:t>
            </a:r>
            <a:r>
              <a:rPr lang="pl-PL" sz="2000" b="1" dirty="0">
                <a:solidFill>
                  <a:srgbClr val="00B050"/>
                </a:solidFill>
              </a:rPr>
              <a:t>zarządzania placówką.</a:t>
            </a:r>
            <a:br>
              <a:rPr lang="pl-PL" sz="2000" b="1" dirty="0">
                <a:solidFill>
                  <a:srgbClr val="00B050"/>
                </a:solidFill>
              </a:rPr>
            </a:br>
            <a:r>
              <a:rPr lang="pl-PL" sz="2000" b="1" dirty="0">
                <a:solidFill>
                  <a:srgbClr val="00B050"/>
                </a:solidFill>
              </a:rPr>
              <a:t>- Analizuje i ocenia efekty swojej pracy, a uzyskane wyniki </a:t>
            </a:r>
            <a:r>
              <a:rPr lang="pl-PL" sz="2000" b="1" dirty="0" smtClean="0">
                <a:solidFill>
                  <a:srgbClr val="00B050"/>
                </a:solidFill>
              </a:rPr>
              <a:t>wykorzystuje do </a:t>
            </a:r>
            <a:r>
              <a:rPr lang="pl-PL" sz="2000" b="1" dirty="0">
                <a:solidFill>
                  <a:srgbClr val="00B050"/>
                </a:solidFill>
              </a:rPr>
              <a:t>ciągłego doskonalenia się.</a:t>
            </a:r>
            <a:r>
              <a:rPr lang="pl-PL" sz="2000" dirty="0"/>
              <a:t/>
            </a:r>
            <a:br>
              <a:rPr lang="pl-PL" sz="2000" dirty="0"/>
            </a:br>
            <a:endParaRPr lang="pl-PL"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Jak wygląda nasz dzień?</a:t>
            </a:r>
            <a:endParaRPr lang="pl-PL" dirty="0"/>
          </a:p>
        </p:txBody>
      </p:sp>
      <p:pic>
        <p:nvPicPr>
          <p:cNvPr id="4" name="Symbol zastępczy zawartości 3" descr="image-20181125184609-1.jpg"/>
          <p:cNvPicPr>
            <a:picLocks noGrp="1" noChangeAspect="1"/>
          </p:cNvPicPr>
          <p:nvPr>
            <p:ph idx="1"/>
          </p:nvPr>
        </p:nvPicPr>
        <p:blipFill>
          <a:blip r:embed="rId2" cstate="print"/>
          <a:stretch>
            <a:fillRect/>
          </a:stretch>
        </p:blipFill>
        <p:spPr>
          <a:xfrm>
            <a:off x="1369253" y="1481138"/>
            <a:ext cx="6405493" cy="452596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481328"/>
            <a:ext cx="8219256" cy="4525963"/>
          </a:xfrm>
        </p:spPr>
        <p:txBody>
          <a:bodyPr>
            <a:noAutofit/>
          </a:bodyPr>
          <a:lstStyle/>
          <a:p>
            <a:pPr>
              <a:buNone/>
            </a:pPr>
            <a:r>
              <a:rPr lang="pl-PL" sz="1400" b="1" dirty="0" smtClean="0">
                <a:solidFill>
                  <a:srgbClr val="CC0000"/>
                </a:solidFill>
              </a:rPr>
              <a:t> 6.30 – 8.30:</a:t>
            </a:r>
            <a:r>
              <a:rPr lang="pl-PL" sz="1400" dirty="0" smtClean="0">
                <a:solidFill>
                  <a:srgbClr val="CC0000"/>
                </a:solidFill>
              </a:rPr>
              <a:t> </a:t>
            </a:r>
            <a:r>
              <a:rPr lang="pl-PL" sz="1400" b="1" dirty="0" smtClean="0">
                <a:solidFill>
                  <a:srgbClr val="CC0000"/>
                </a:solidFill>
              </a:rPr>
              <a:t>schodzenie się dzieci</a:t>
            </a:r>
            <a:endParaRPr lang="pl-PL" sz="1400" dirty="0" smtClean="0">
              <a:solidFill>
                <a:srgbClr val="CC0000"/>
              </a:solidFill>
            </a:endParaRPr>
          </a:p>
          <a:p>
            <a:r>
              <a:rPr lang="pl-PL" sz="1400" dirty="0" smtClean="0">
                <a:solidFill>
                  <a:srgbClr val="CC0000"/>
                </a:solidFill>
              </a:rPr>
              <a:t>zabawy swobodne podejmowane z inicjatywy dzieci z niewielkim udziałem nauczyciela;</a:t>
            </a:r>
          </a:p>
          <a:p>
            <a:r>
              <a:rPr lang="pl-PL" sz="1400" dirty="0" smtClean="0">
                <a:solidFill>
                  <a:srgbClr val="CC0000"/>
                </a:solidFill>
              </a:rPr>
              <a:t>inne czynności i zajęcia zaplanowane przez nauczyciela, np.: ćwiczenia i zajęcia ogólnorozwojowe i kompensacyjno – stymulujące, w tym wspomagające indywidualny rozwój dziecka, zabawy integrujące grupę, zabawy ruchowe, rozmowy indywidualne </a:t>
            </a:r>
            <a:br>
              <a:rPr lang="pl-PL" sz="1400" dirty="0" smtClean="0">
                <a:solidFill>
                  <a:srgbClr val="CC0000"/>
                </a:solidFill>
              </a:rPr>
            </a:br>
            <a:r>
              <a:rPr lang="pl-PL" sz="1400" dirty="0" smtClean="0">
                <a:solidFill>
                  <a:srgbClr val="CC0000"/>
                </a:solidFill>
              </a:rPr>
              <a:t>z dziećmi, ćwiczenia poranne;          </a:t>
            </a:r>
          </a:p>
          <a:p>
            <a:pPr>
              <a:buNone/>
            </a:pPr>
            <a:r>
              <a:rPr lang="pl-PL" sz="1400" b="1" dirty="0" smtClean="0">
                <a:solidFill>
                  <a:srgbClr val="CC0000"/>
                </a:solidFill>
              </a:rPr>
              <a:t>8.30 – 8.45: </a:t>
            </a:r>
            <a:r>
              <a:rPr lang="pl-PL" sz="1400" dirty="0" smtClean="0">
                <a:solidFill>
                  <a:srgbClr val="CC0000"/>
                </a:solidFill>
              </a:rPr>
              <a:t>przygotowanie do śniadania</a:t>
            </a:r>
            <a:r>
              <a:rPr lang="pl-PL" sz="1400" i="1" dirty="0" smtClean="0">
                <a:solidFill>
                  <a:srgbClr val="CC0000"/>
                </a:solidFill>
              </a:rPr>
              <a:t>/czynności organizacyjne, opiekuńcze, higieniczno-sanitarne/</a:t>
            </a:r>
            <a:endParaRPr lang="pl-PL" sz="1400" dirty="0" smtClean="0">
              <a:solidFill>
                <a:srgbClr val="CC0000"/>
              </a:solidFill>
            </a:endParaRPr>
          </a:p>
          <a:p>
            <a:pPr>
              <a:buNone/>
            </a:pPr>
            <a:r>
              <a:rPr lang="pl-PL" sz="1400" b="1" dirty="0" smtClean="0">
                <a:solidFill>
                  <a:srgbClr val="CC0000"/>
                </a:solidFill>
              </a:rPr>
              <a:t>8.45 – 9.00: śniadanie</a:t>
            </a:r>
            <a:endParaRPr lang="pl-PL" sz="1400" dirty="0" smtClean="0">
              <a:solidFill>
                <a:srgbClr val="CC0000"/>
              </a:solidFill>
            </a:endParaRPr>
          </a:p>
          <a:p>
            <a:pPr>
              <a:buNone/>
            </a:pPr>
            <a:r>
              <a:rPr lang="pl-PL" sz="1400" b="1" dirty="0" smtClean="0">
                <a:solidFill>
                  <a:srgbClr val="CC0000"/>
                </a:solidFill>
              </a:rPr>
              <a:t>9.00 – 9.15: </a:t>
            </a:r>
            <a:r>
              <a:rPr lang="pl-PL" sz="1400" dirty="0" smtClean="0">
                <a:solidFill>
                  <a:srgbClr val="CC0000"/>
                </a:solidFill>
              </a:rPr>
              <a:t>przygotowanie do zajęć</a:t>
            </a:r>
            <a:r>
              <a:rPr lang="pl-PL" sz="1400" i="1" dirty="0" smtClean="0">
                <a:solidFill>
                  <a:srgbClr val="CC0000"/>
                </a:solidFill>
              </a:rPr>
              <a:t>/czynności organizacyjne, opiekuńcze, higieniczno-sanitarne/</a:t>
            </a:r>
            <a:endParaRPr lang="pl-PL" sz="1400" dirty="0" smtClean="0">
              <a:solidFill>
                <a:srgbClr val="CC0000"/>
              </a:solidFill>
            </a:endParaRPr>
          </a:p>
          <a:p>
            <a:pPr>
              <a:buNone/>
            </a:pPr>
            <a:r>
              <a:rPr lang="pl-PL" sz="1400" b="1" dirty="0" smtClean="0">
                <a:solidFill>
                  <a:srgbClr val="CC0000"/>
                </a:solidFill>
              </a:rPr>
              <a:t>9.15 – 10.00 </a:t>
            </a:r>
            <a:r>
              <a:rPr lang="pl-PL" sz="1400" dirty="0" smtClean="0">
                <a:solidFill>
                  <a:srgbClr val="CC0000"/>
                </a:solidFill>
              </a:rPr>
              <a:t>dzieci młodsze /</a:t>
            </a:r>
            <a:r>
              <a:rPr lang="pl-PL" sz="1400" dirty="0" err="1" smtClean="0">
                <a:solidFill>
                  <a:srgbClr val="CC0000"/>
                </a:solidFill>
              </a:rPr>
              <a:t>max</a:t>
            </a:r>
            <a:r>
              <a:rPr lang="pl-PL" sz="1400" dirty="0" smtClean="0">
                <a:solidFill>
                  <a:srgbClr val="CC0000"/>
                </a:solidFill>
              </a:rPr>
              <a:t>. </a:t>
            </a:r>
            <a:r>
              <a:rPr lang="pl-PL" sz="1400" b="1" dirty="0" smtClean="0">
                <a:solidFill>
                  <a:srgbClr val="CC0000"/>
                </a:solidFill>
              </a:rPr>
              <a:t>do 10.30</a:t>
            </a:r>
            <a:r>
              <a:rPr lang="pl-PL" sz="1400" dirty="0" smtClean="0">
                <a:solidFill>
                  <a:srgbClr val="CC0000"/>
                </a:solidFill>
              </a:rPr>
              <a:t> - dzieci starsze/:</a:t>
            </a:r>
          </a:p>
          <a:p>
            <a:r>
              <a:rPr lang="pl-PL" sz="1400" b="1" dirty="0" smtClean="0">
                <a:solidFill>
                  <a:srgbClr val="CC0000"/>
                </a:solidFill>
              </a:rPr>
              <a:t>realizacja zintegrowanych działań edukacyjnych - zajęcia z całą grupą w szczególności wg programu wychowania przedszkolnego </a:t>
            </a:r>
            <a:r>
              <a:rPr lang="pl-PL" sz="1400" i="1" dirty="0" smtClean="0">
                <a:solidFill>
                  <a:srgbClr val="CC0000"/>
                </a:solidFill>
              </a:rPr>
              <a:t>/w tym zajęcia organizowane także poza terenem przedszkola – warsztaty, wycieczki itp./</a:t>
            </a:r>
            <a:endParaRPr lang="pl-PL" sz="1400" dirty="0" smtClean="0">
              <a:solidFill>
                <a:srgbClr val="CC0000"/>
              </a:solidFill>
            </a:endParaRPr>
          </a:p>
          <a:p>
            <a:r>
              <a:rPr lang="pl-PL" sz="1400" dirty="0" smtClean="0">
                <a:solidFill>
                  <a:srgbClr val="CC0000"/>
                </a:solidFill>
              </a:rPr>
              <a:t>ćwiczenia i zajęcia ogólnorozwojowe i kompensacyjno – stymulujące, w tym wspomagające indywidualny rozwój dziecka, zabawy ruchowe, zabawy swobodne, zabawy i gry dydaktyczne organizowane przez nauczyciela - w sali lub ogrodzie przedszkolnym; inne zajęcia organizowane także poza przedszkolem.</a:t>
            </a:r>
          </a:p>
          <a:p>
            <a:r>
              <a:rPr lang="pl-PL" sz="1400" dirty="0" smtClean="0">
                <a:solidFill>
                  <a:srgbClr val="CC0000"/>
                </a:solidFill>
              </a:rPr>
              <a:t>inne zajęcia organizowane przez nauczyciela, w tym poza przedszkolem;</a:t>
            </a:r>
          </a:p>
          <a:p>
            <a:endParaRPr lang="pl-PL" sz="1400" dirty="0" smtClean="0"/>
          </a:p>
          <a:p>
            <a:endParaRPr lang="pl-PL" sz="1400" dirty="0"/>
          </a:p>
        </p:txBody>
      </p:sp>
      <p:sp>
        <p:nvSpPr>
          <p:cNvPr id="2" name="Tytuł 1"/>
          <p:cNvSpPr>
            <a:spLocks noGrp="1"/>
          </p:cNvSpPr>
          <p:nvPr>
            <p:ph type="title"/>
          </p:nvPr>
        </p:nvSpPr>
        <p:spPr>
          <a:xfrm>
            <a:off x="395536" y="274638"/>
            <a:ext cx="8291264" cy="778098"/>
          </a:xfrm>
        </p:spPr>
        <p:txBody>
          <a:bodyPr>
            <a:normAutofit/>
          </a:bodyPr>
          <a:lstStyle/>
          <a:p>
            <a:r>
              <a:rPr lang="pl-PL" sz="2800" b="1" dirty="0" smtClean="0">
                <a:solidFill>
                  <a:srgbClr val="002060"/>
                </a:solidFill>
              </a:rPr>
              <a:t>Ramowy Rozkład Dnia w Przedszkolu </a:t>
            </a:r>
            <a:endParaRPr lang="pl-PL" sz="28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1600" b="1" dirty="0" smtClean="0">
                <a:solidFill>
                  <a:srgbClr val="CC0000"/>
                </a:solidFill>
              </a:rPr>
              <a:t>10.00/10.30 – 11.45: </a:t>
            </a:r>
            <a:endParaRPr lang="pl-PL" sz="1600" dirty="0" smtClean="0">
              <a:solidFill>
                <a:srgbClr val="CC0000"/>
              </a:solidFill>
            </a:endParaRPr>
          </a:p>
          <a:p>
            <a:r>
              <a:rPr lang="pl-PL" sz="1600" b="1" dirty="0" smtClean="0">
                <a:solidFill>
                  <a:srgbClr val="CC0000"/>
                </a:solidFill>
              </a:rPr>
              <a:t>zajęcia i zabawy w ogrodzie przedszkolnym lub spacery </a:t>
            </a:r>
            <a:r>
              <a:rPr lang="pl-PL" sz="1600" i="1" dirty="0" smtClean="0">
                <a:solidFill>
                  <a:srgbClr val="CC0000"/>
                </a:solidFill>
              </a:rPr>
              <a:t>(w przypadku złych warunków atmosferycznych - zabawy swobodne lub inne zabawy, w tym ruchowe lub zajęcia zaplanowane przez nauczyciela organizowane w sali przedszkolnej); </a:t>
            </a:r>
            <a:endParaRPr lang="pl-PL" sz="1600" dirty="0" smtClean="0">
              <a:solidFill>
                <a:srgbClr val="CC0000"/>
              </a:solidFill>
            </a:endParaRPr>
          </a:p>
          <a:p>
            <a:r>
              <a:rPr lang="pl-PL" sz="1600" b="1" dirty="0" smtClean="0">
                <a:solidFill>
                  <a:srgbClr val="CC0000"/>
                </a:solidFill>
              </a:rPr>
              <a:t>inne zajęcia organizowane przez nauczyciela, w tym wycieczki;</a:t>
            </a:r>
            <a:endParaRPr lang="pl-PL" sz="1600" dirty="0" smtClean="0">
              <a:solidFill>
                <a:srgbClr val="CC0000"/>
              </a:solidFill>
            </a:endParaRPr>
          </a:p>
          <a:p>
            <a:pPr>
              <a:buNone/>
            </a:pPr>
            <a:r>
              <a:rPr lang="pl-PL" sz="1600" b="1" dirty="0" smtClean="0">
                <a:solidFill>
                  <a:srgbClr val="CC0000"/>
                </a:solidFill>
              </a:rPr>
              <a:t>11.45 – 12.00: przygotowanie do obiadu </a:t>
            </a:r>
            <a:r>
              <a:rPr lang="pl-PL" sz="1600" i="1" dirty="0" smtClean="0">
                <a:solidFill>
                  <a:srgbClr val="CC0000"/>
                </a:solidFill>
              </a:rPr>
              <a:t>/czynności organizacyjne, opiekuńcze, higieniczno-sanitarne/</a:t>
            </a:r>
            <a:endParaRPr lang="pl-PL" sz="1600" dirty="0" smtClean="0">
              <a:solidFill>
                <a:srgbClr val="CC0000"/>
              </a:solidFill>
            </a:endParaRPr>
          </a:p>
          <a:p>
            <a:pPr>
              <a:buNone/>
            </a:pPr>
            <a:r>
              <a:rPr lang="pl-PL" sz="1600" b="1" dirty="0" smtClean="0">
                <a:solidFill>
                  <a:srgbClr val="CC0000"/>
                </a:solidFill>
              </a:rPr>
              <a:t>12.00 – 12.30: obiad</a:t>
            </a:r>
            <a:endParaRPr lang="pl-PL" sz="1600" dirty="0" smtClean="0">
              <a:solidFill>
                <a:srgbClr val="CC0000"/>
              </a:solidFill>
            </a:endParaRPr>
          </a:p>
          <a:p>
            <a:pPr>
              <a:buNone/>
            </a:pPr>
            <a:r>
              <a:rPr lang="pl-PL" sz="1600" b="1" dirty="0" smtClean="0">
                <a:solidFill>
                  <a:srgbClr val="CC0000"/>
                </a:solidFill>
              </a:rPr>
              <a:t>12.30 – 14.30 w grupie I </a:t>
            </a:r>
            <a:r>
              <a:rPr lang="pl-PL" sz="1600" b="1" dirty="0" err="1" smtClean="0">
                <a:solidFill>
                  <a:srgbClr val="CC0000"/>
                </a:solidFill>
              </a:rPr>
              <a:t>i</a:t>
            </a:r>
            <a:r>
              <a:rPr lang="pl-PL" sz="1600" b="1" dirty="0" smtClean="0">
                <a:solidFill>
                  <a:srgbClr val="CC0000"/>
                </a:solidFill>
              </a:rPr>
              <a:t> II </a:t>
            </a:r>
            <a:r>
              <a:rPr lang="pl-PL" sz="1600" dirty="0" smtClean="0">
                <a:solidFill>
                  <a:srgbClr val="CC0000"/>
                </a:solidFill>
              </a:rPr>
              <a:t>przygotowanie do odpoczynku poobiedniego na leżaczkach</a:t>
            </a:r>
            <a:r>
              <a:rPr lang="pl-PL" sz="1600" b="1" dirty="0" smtClean="0">
                <a:solidFill>
                  <a:srgbClr val="CC0000"/>
                </a:solidFill>
              </a:rPr>
              <a:t> - </a:t>
            </a:r>
            <a:r>
              <a:rPr lang="pl-PL" sz="1600" i="1" dirty="0" smtClean="0">
                <a:solidFill>
                  <a:srgbClr val="CC0000"/>
                </a:solidFill>
              </a:rPr>
              <a:t>czynności organizacyjne, opiekuńcze, higieniczno-sanitarne;</a:t>
            </a:r>
            <a:r>
              <a:rPr lang="pl-PL" sz="1600" b="1" dirty="0" smtClean="0">
                <a:solidFill>
                  <a:srgbClr val="CC0000"/>
                </a:solidFill>
              </a:rPr>
              <a:t> odpoczynek na leżaczkach; </a:t>
            </a:r>
            <a:endParaRPr lang="pl-PL" sz="1600" dirty="0" smtClean="0">
              <a:solidFill>
                <a:srgbClr val="CC0000"/>
              </a:solidFill>
            </a:endParaRPr>
          </a:p>
          <a:p>
            <a:pPr>
              <a:buNone/>
            </a:pPr>
            <a:r>
              <a:rPr lang="pl-PL" sz="1600" b="1" dirty="0" smtClean="0">
                <a:solidFill>
                  <a:srgbClr val="CC0000"/>
                </a:solidFill>
              </a:rPr>
              <a:t>12.30 - 13.00 w grupach dzieci starszych: zajęcia i zabawy relaksacyjne</a:t>
            </a:r>
            <a:endParaRPr lang="pl-PL" sz="1600" dirty="0" smtClean="0">
              <a:solidFill>
                <a:srgbClr val="CC0000"/>
              </a:solidFill>
            </a:endParaRPr>
          </a:p>
          <a:p>
            <a:pPr>
              <a:buNone/>
            </a:pPr>
            <a:endParaRPr lang="pl-PL" dirty="0">
              <a:solidFill>
                <a:srgbClr val="CC0000"/>
              </a:solidFill>
            </a:endParaRPr>
          </a:p>
        </p:txBody>
      </p:sp>
      <p:sp>
        <p:nvSpPr>
          <p:cNvPr id="2" name="Tytuł 1"/>
          <p:cNvSpPr>
            <a:spLocks noGrp="1"/>
          </p:cNvSpPr>
          <p:nvPr>
            <p:ph type="title"/>
          </p:nvPr>
        </p:nvSpPr>
        <p:spPr/>
        <p:txBody>
          <a:bodyPr>
            <a:normAutofit/>
          </a:bodyPr>
          <a:lstStyle/>
          <a:p>
            <a:r>
              <a:rPr lang="pl-PL" sz="2800" b="1" dirty="0" smtClean="0">
                <a:solidFill>
                  <a:srgbClr val="002060"/>
                </a:solidFill>
              </a:rPr>
              <a:t>Ramowy Rozkład Dnia w Przedszkolu </a:t>
            </a:r>
            <a:endParaRPr lang="pl-PL"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epositphotos_109907528-stock-photo-emoticons-emoji-smile-icons-isolated.jpg"/>
          <p:cNvPicPr>
            <a:picLocks noGrp="1" noChangeAspect="1"/>
          </p:cNvPicPr>
          <p:nvPr>
            <p:ph idx="1"/>
          </p:nvPr>
        </p:nvPicPr>
        <p:blipFill>
          <a:blip r:embed="rId2" cstate="print"/>
          <a:stretch>
            <a:fillRect/>
          </a:stretch>
        </p:blipFill>
        <p:spPr>
          <a:xfrm>
            <a:off x="2309019" y="1481138"/>
            <a:ext cx="4525962" cy="4525962"/>
          </a:xfrm>
        </p:spPr>
      </p:pic>
      <p:sp>
        <p:nvSpPr>
          <p:cNvPr id="3" name="Tytuł 2"/>
          <p:cNvSpPr>
            <a:spLocks noGrp="1"/>
          </p:cNvSpPr>
          <p:nvPr>
            <p:ph type="title"/>
          </p:nvPr>
        </p:nvSpPr>
        <p:spPr/>
        <p:txBody>
          <a:bodyPr>
            <a:normAutofit fontScale="90000"/>
          </a:bodyPr>
          <a:lstStyle/>
          <a:p>
            <a:pPr algn="ctr"/>
            <a:r>
              <a:rPr lang="pl-PL" dirty="0" smtClean="0">
                <a:solidFill>
                  <a:srgbClr val="00B050"/>
                </a:solidFill>
              </a:rPr>
              <a:t>WITAMY </a:t>
            </a:r>
            <a:br>
              <a:rPr lang="pl-PL" dirty="0" smtClean="0">
                <a:solidFill>
                  <a:srgbClr val="00B050"/>
                </a:solidFill>
              </a:rPr>
            </a:br>
            <a:r>
              <a:rPr lang="pl-PL" dirty="0" smtClean="0">
                <a:solidFill>
                  <a:srgbClr val="00B050"/>
                </a:solidFill>
              </a:rPr>
              <a:t>W ROKU SZKOLNYM 2022-2023</a:t>
            </a:r>
            <a:endParaRPr lang="pl-PL"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1600" b="1" dirty="0" smtClean="0">
                <a:solidFill>
                  <a:srgbClr val="CC0000"/>
                </a:solidFill>
              </a:rPr>
              <a:t>13.00 - 14.30: zajęcia dodatkowe; w grupach dzieci starszych: religia</a:t>
            </a:r>
            <a:endParaRPr lang="pl-PL" sz="1600" dirty="0" smtClean="0">
              <a:solidFill>
                <a:srgbClr val="CC0000"/>
              </a:solidFill>
            </a:endParaRPr>
          </a:p>
          <a:p>
            <a:pPr>
              <a:buNone/>
            </a:pPr>
            <a:r>
              <a:rPr lang="pl-PL" sz="1600" b="1" dirty="0" smtClean="0">
                <a:solidFill>
                  <a:srgbClr val="CC0000"/>
                </a:solidFill>
              </a:rPr>
              <a:t>14.30 – 14.45: przygotowanie do podwieczorku </a:t>
            </a:r>
            <a:r>
              <a:rPr lang="pl-PL" sz="1600" b="1" i="1" dirty="0" smtClean="0">
                <a:solidFill>
                  <a:srgbClr val="CC0000"/>
                </a:solidFill>
              </a:rPr>
              <a:t>/czynności organizacyjne, opiekuńcze, higieniczno-sanitarne/ </a:t>
            </a:r>
            <a:r>
              <a:rPr lang="pl-PL" sz="1600" b="1" dirty="0" smtClean="0">
                <a:solidFill>
                  <a:srgbClr val="CC0000"/>
                </a:solidFill>
              </a:rPr>
              <a:t>podwieczorek </a:t>
            </a:r>
            <a:endParaRPr lang="pl-PL" sz="1600" dirty="0" smtClean="0">
              <a:solidFill>
                <a:srgbClr val="CC0000"/>
              </a:solidFill>
            </a:endParaRPr>
          </a:p>
          <a:p>
            <a:pPr>
              <a:buNone/>
            </a:pPr>
            <a:r>
              <a:rPr lang="pl-PL" sz="1600" b="1" dirty="0" smtClean="0">
                <a:solidFill>
                  <a:srgbClr val="CC0000"/>
                </a:solidFill>
              </a:rPr>
              <a:t>14.45 – 17.00: </a:t>
            </a:r>
            <a:endParaRPr lang="pl-PL" sz="1600" dirty="0" smtClean="0">
              <a:solidFill>
                <a:srgbClr val="CC0000"/>
              </a:solidFill>
            </a:endParaRPr>
          </a:p>
          <a:p>
            <a:r>
              <a:rPr lang="pl-PL" sz="1600" dirty="0" smtClean="0">
                <a:solidFill>
                  <a:srgbClr val="CC0000"/>
                </a:solidFill>
              </a:rPr>
              <a:t>zabawy swobodne podejmowane z inicjatywy dzieci z niewielkim udziałem nauczyciela;</a:t>
            </a:r>
          </a:p>
          <a:p>
            <a:r>
              <a:rPr lang="pl-PL" sz="1600" dirty="0" smtClean="0">
                <a:solidFill>
                  <a:srgbClr val="CC0000"/>
                </a:solidFill>
              </a:rPr>
              <a:t>inne czynności i zajęcia zaplanowane przez nauczyciela np.: ćwiczenia i zajęcia ogólnorozwojowe i kompensacyjno – stymulujące, w tym wspomagające indywidualny rozwój dziecka, zabawy integrujące grupę, zabawy ruchowe, rozmowy indywidualne z dziećmi, rozchodzenie się dzieci; </a:t>
            </a:r>
          </a:p>
          <a:p>
            <a:r>
              <a:rPr lang="pl-PL" sz="1600" dirty="0" smtClean="0">
                <a:solidFill>
                  <a:srgbClr val="CC0000"/>
                </a:solidFill>
              </a:rPr>
              <a:t>zajęcia dodatkowe</a:t>
            </a:r>
          </a:p>
          <a:p>
            <a:r>
              <a:rPr lang="pl-PL" sz="1600" dirty="0" smtClean="0">
                <a:solidFill>
                  <a:srgbClr val="CC0000"/>
                </a:solidFill>
              </a:rPr>
              <a:t>czynności organizacyjne, porządkowe, itp.; </a:t>
            </a:r>
            <a:r>
              <a:rPr lang="pl-PL" sz="1600" b="1" dirty="0" smtClean="0">
                <a:solidFill>
                  <a:srgbClr val="CC0000"/>
                </a:solidFill>
              </a:rPr>
              <a:t>rozchodzenie się dzieci.</a:t>
            </a:r>
            <a:endParaRPr lang="pl-PL" sz="1600" dirty="0" smtClean="0">
              <a:solidFill>
                <a:srgbClr val="CC0000"/>
              </a:solidFill>
            </a:endParaRPr>
          </a:p>
          <a:p>
            <a:pPr>
              <a:buNone/>
            </a:pPr>
            <a:endParaRPr lang="pl-PL" sz="1400" dirty="0">
              <a:solidFill>
                <a:srgbClr val="CC0000"/>
              </a:solidFill>
            </a:endParaRPr>
          </a:p>
        </p:txBody>
      </p:sp>
      <p:sp>
        <p:nvSpPr>
          <p:cNvPr id="2" name="Tytuł 1"/>
          <p:cNvSpPr>
            <a:spLocks noGrp="1"/>
          </p:cNvSpPr>
          <p:nvPr>
            <p:ph type="title"/>
          </p:nvPr>
        </p:nvSpPr>
        <p:spPr/>
        <p:txBody>
          <a:bodyPr>
            <a:normAutofit/>
          </a:bodyPr>
          <a:lstStyle/>
          <a:p>
            <a:r>
              <a:rPr lang="pl-PL" sz="2800" b="1" dirty="0" smtClean="0">
                <a:solidFill>
                  <a:srgbClr val="002060"/>
                </a:solidFill>
              </a:rPr>
              <a:t>Ramowy Rozkład Dnia w Przedszkolu </a:t>
            </a:r>
            <a:endParaRPr lang="pl-PL"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836713"/>
            <a:ext cx="7272808" cy="576064"/>
          </a:xfrm>
        </p:spPr>
        <p:txBody>
          <a:bodyPr>
            <a:normAutofit/>
          </a:bodyPr>
          <a:lstStyle/>
          <a:p>
            <a:pPr algn="l"/>
            <a:r>
              <a:rPr lang="pl-PL" sz="2800" dirty="0" smtClean="0">
                <a:solidFill>
                  <a:srgbClr val="002060"/>
                </a:solidFill>
              </a:rPr>
              <a:t>Godziny pracy poszczególnych grup:</a:t>
            </a:r>
            <a:endParaRPr lang="pl-PL" sz="2800" dirty="0"/>
          </a:p>
        </p:txBody>
      </p:sp>
      <p:sp>
        <p:nvSpPr>
          <p:cNvPr id="3" name="Podtytuł 2"/>
          <p:cNvSpPr>
            <a:spLocks noGrp="1"/>
          </p:cNvSpPr>
          <p:nvPr>
            <p:ph type="subTitle" idx="1"/>
          </p:nvPr>
        </p:nvSpPr>
        <p:spPr>
          <a:xfrm>
            <a:off x="683568" y="1700808"/>
            <a:ext cx="7772400" cy="2880320"/>
          </a:xfrm>
        </p:spPr>
        <p:txBody>
          <a:bodyPr>
            <a:normAutofit fontScale="77500" lnSpcReduction="20000"/>
          </a:bodyPr>
          <a:lstStyle/>
          <a:p>
            <a:pPr algn="l"/>
            <a:r>
              <a:rPr lang="pl-PL" sz="2400" dirty="0" smtClean="0"/>
              <a:t>Gr I – 7.30-15.30</a:t>
            </a:r>
          </a:p>
          <a:p>
            <a:pPr algn="l"/>
            <a:r>
              <a:rPr lang="pl-PL" sz="2400" dirty="0" smtClean="0"/>
              <a:t>Gr II – 7.30-16.00</a:t>
            </a:r>
          </a:p>
          <a:p>
            <a:pPr algn="l"/>
            <a:r>
              <a:rPr lang="pl-PL" sz="2400" dirty="0" smtClean="0"/>
              <a:t>Gr III – 8.00-16.30 </a:t>
            </a:r>
            <a:endParaRPr lang="pl-PL" sz="1700" dirty="0"/>
          </a:p>
          <a:p>
            <a:pPr algn="l"/>
            <a:r>
              <a:rPr lang="pl-PL" sz="2400" dirty="0" smtClean="0"/>
              <a:t>Gr IV – 7.00-16.30</a:t>
            </a:r>
            <a:endParaRPr lang="pl-PL" sz="1700" dirty="0"/>
          </a:p>
          <a:p>
            <a:pPr algn="l"/>
            <a:r>
              <a:rPr lang="pl-PL" sz="2400" dirty="0" smtClean="0"/>
              <a:t>Gr V – 6.30-16.00</a:t>
            </a:r>
            <a:endParaRPr lang="pl-PL" sz="1600" dirty="0" smtClean="0"/>
          </a:p>
          <a:p>
            <a:pPr algn="l"/>
            <a:r>
              <a:rPr lang="pl-PL" sz="2400" dirty="0" smtClean="0"/>
              <a:t>Gr VI – 7.30-17.00 </a:t>
            </a:r>
            <a:endParaRPr lang="pl-PL" sz="1600" dirty="0" smtClean="0"/>
          </a:p>
          <a:p>
            <a:pPr algn="l"/>
            <a:r>
              <a:rPr lang="pl-PL" sz="2100" dirty="0" smtClean="0"/>
              <a:t>Poza godzinami pracy poszczególnych oddziałów dzieci przebywają </a:t>
            </a:r>
            <a:br>
              <a:rPr lang="pl-PL" sz="2100" dirty="0" smtClean="0"/>
            </a:br>
            <a:r>
              <a:rPr lang="pl-PL" sz="2100" dirty="0" smtClean="0"/>
              <a:t>w grupach łączonych. </a:t>
            </a:r>
          </a:p>
          <a:p>
            <a:pPr algn="l"/>
            <a:r>
              <a:rPr lang="pl-PL" sz="3200" dirty="0" smtClean="0">
                <a:solidFill>
                  <a:srgbClr val="FF0000"/>
                </a:solidFill>
              </a:rPr>
              <a:t>Dzieci przyprowadzamy do przedszkola do 8.20, zaś odbieramy od 14.45!!!</a:t>
            </a:r>
          </a:p>
          <a:p>
            <a:pPr algn="l"/>
            <a:endParaRPr lang="pl-PL" dirty="0"/>
          </a:p>
        </p:txBody>
      </p:sp>
    </p:spTree>
    <p:extLst>
      <p:ext uri="{BB962C8B-B14F-4D97-AF65-F5344CB8AC3E}">
        <p14:creationId xmlns:p14="http://schemas.microsoft.com/office/powerpoint/2010/main" val="152596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logo_przedszkola_27.jpg"/>
          <p:cNvPicPr>
            <a:picLocks noGrp="1" noChangeAspect="1"/>
          </p:cNvPicPr>
          <p:nvPr>
            <p:ph idx="1"/>
          </p:nvPr>
        </p:nvPicPr>
        <p:blipFill>
          <a:blip r:embed="rId2" cstate="print"/>
          <a:stretch>
            <a:fillRect/>
          </a:stretch>
        </p:blipFill>
        <p:spPr>
          <a:xfrm>
            <a:off x="2699792" y="2852936"/>
            <a:ext cx="3650746" cy="3129211"/>
          </a:xfrm>
        </p:spPr>
      </p:pic>
      <p:sp>
        <p:nvSpPr>
          <p:cNvPr id="2" name="Tytuł 1"/>
          <p:cNvSpPr>
            <a:spLocks noGrp="1"/>
          </p:cNvSpPr>
          <p:nvPr>
            <p:ph type="title"/>
          </p:nvPr>
        </p:nvSpPr>
        <p:spPr>
          <a:xfrm>
            <a:off x="395536" y="332656"/>
            <a:ext cx="8229600" cy="2866330"/>
          </a:xfrm>
        </p:spPr>
        <p:txBody>
          <a:bodyPr>
            <a:noAutofit/>
          </a:bodyPr>
          <a:lstStyle/>
          <a:p>
            <a:pPr algn="ctr"/>
            <a:r>
              <a:rPr lang="pl-PL" sz="2400" b="1" dirty="0">
                <a:solidFill>
                  <a:srgbClr val="00B0F0"/>
                </a:solidFill>
              </a:rPr>
              <a:t>Wszystkie działania pracowników Samorządowego Przedszkola nr 163 w Krakowie zmierzają ku temu, aby </a:t>
            </a:r>
            <a:r>
              <a:rPr lang="pl-PL" sz="2400" b="1" dirty="0">
                <a:solidFill>
                  <a:srgbClr val="FF0000"/>
                </a:solidFill>
              </a:rPr>
              <a:t>DZIECI </a:t>
            </a:r>
            <a:r>
              <a:rPr lang="pl-PL" sz="2400" b="1" dirty="0">
                <a:solidFill>
                  <a:srgbClr val="00B0F0"/>
                </a:solidFill>
              </a:rPr>
              <a:t>rozwijały się w </a:t>
            </a:r>
            <a:r>
              <a:rPr lang="pl-PL" sz="2400" b="1" dirty="0" smtClean="0">
                <a:solidFill>
                  <a:srgbClr val="00B0F0"/>
                </a:solidFill>
              </a:rPr>
              <a:t>bezpiecznej, miłej </a:t>
            </a:r>
            <a:br>
              <a:rPr lang="pl-PL" sz="2400" b="1" dirty="0" smtClean="0">
                <a:solidFill>
                  <a:srgbClr val="00B0F0"/>
                </a:solidFill>
              </a:rPr>
            </a:br>
            <a:r>
              <a:rPr lang="pl-PL" sz="2400" b="1" dirty="0" smtClean="0">
                <a:solidFill>
                  <a:srgbClr val="00B0F0"/>
                </a:solidFill>
              </a:rPr>
              <a:t>i </a:t>
            </a:r>
            <a:r>
              <a:rPr lang="pl-PL" sz="2400" b="1" dirty="0">
                <a:solidFill>
                  <a:srgbClr val="00B0F0"/>
                </a:solidFill>
              </a:rPr>
              <a:t>przyjaznej atmosferze oraz były solidnie przygotowane do nauki w szkole. Ich </a:t>
            </a:r>
            <a:r>
              <a:rPr lang="pl-PL" sz="2400" b="1" dirty="0">
                <a:solidFill>
                  <a:srgbClr val="FF0000"/>
                </a:solidFill>
              </a:rPr>
              <a:t>RODZICE</a:t>
            </a:r>
            <a:r>
              <a:rPr lang="pl-PL" sz="2400" b="1" dirty="0">
                <a:solidFill>
                  <a:srgbClr val="00B0F0"/>
                </a:solidFill>
              </a:rPr>
              <a:t> darzyli przedszkole zaufaniem. </a:t>
            </a:r>
            <a:r>
              <a:rPr lang="pl-PL" sz="2400" dirty="0" smtClean="0">
                <a:solidFill>
                  <a:srgbClr val="00B0F0"/>
                </a:solidFill>
              </a:rPr>
              <a:t>A przedszkole</a:t>
            </a:r>
            <a:r>
              <a:rPr lang="pl-PL" sz="2400" b="1" dirty="0" smtClean="0">
                <a:solidFill>
                  <a:srgbClr val="00B0F0"/>
                </a:solidFill>
              </a:rPr>
              <a:t> </a:t>
            </a:r>
            <a:r>
              <a:rPr lang="pl-PL" sz="2400" b="1" dirty="0">
                <a:solidFill>
                  <a:srgbClr val="00B0F0"/>
                </a:solidFill>
              </a:rPr>
              <a:t>cieszyło się uznaniem </a:t>
            </a:r>
            <a:r>
              <a:rPr lang="pl-PL" sz="2400" b="1" dirty="0" smtClean="0">
                <a:solidFill>
                  <a:srgbClr val="00B0F0"/>
                </a:solidFill>
              </a:rPr>
              <a:t>w </a:t>
            </a:r>
            <a:r>
              <a:rPr lang="pl-PL" sz="2400" b="1" dirty="0" smtClean="0">
                <a:solidFill>
                  <a:srgbClr val="FF0000"/>
                </a:solidFill>
              </a:rPr>
              <a:t>ŚRODOWISKU</a:t>
            </a:r>
            <a:r>
              <a:rPr lang="pl-PL" sz="2400" b="1" dirty="0" smtClean="0">
                <a:solidFill>
                  <a:srgbClr val="00B0F0"/>
                </a:solidFill>
              </a:rPr>
              <a:t>.</a:t>
            </a:r>
            <a:r>
              <a:rPr lang="pl-PL" sz="2400" b="1" dirty="0">
                <a:solidFill>
                  <a:srgbClr val="00B0F0"/>
                </a:solidFill>
              </a:rPr>
              <a:t/>
            </a:r>
            <a:br>
              <a:rPr lang="pl-PL" sz="2400" b="1" dirty="0">
                <a:solidFill>
                  <a:srgbClr val="00B0F0"/>
                </a:solidFill>
              </a:rPr>
            </a:br>
            <a:endParaRPr lang="pl-PL" sz="2400"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isspng-teacher-education-child-school-clip-art-nursery-5ac82683751376.8974053515230664994796.jpg"/>
          <p:cNvPicPr>
            <a:picLocks noGrp="1" noChangeAspect="1"/>
          </p:cNvPicPr>
          <p:nvPr>
            <p:ph idx="1"/>
          </p:nvPr>
        </p:nvPicPr>
        <p:blipFill>
          <a:blip r:embed="rId2" cstate="print"/>
          <a:stretch>
            <a:fillRect/>
          </a:stretch>
        </p:blipFill>
        <p:spPr>
          <a:xfrm>
            <a:off x="3491880" y="2784012"/>
            <a:ext cx="3625973" cy="3223087"/>
          </a:xfrm>
        </p:spPr>
      </p:pic>
      <p:sp>
        <p:nvSpPr>
          <p:cNvPr id="3" name="Tytuł 2"/>
          <p:cNvSpPr>
            <a:spLocks noGrp="1"/>
          </p:cNvSpPr>
          <p:nvPr>
            <p:ph type="title"/>
          </p:nvPr>
        </p:nvSpPr>
        <p:spPr>
          <a:xfrm>
            <a:off x="457200" y="274638"/>
            <a:ext cx="8229600" cy="2074242"/>
          </a:xfrm>
        </p:spPr>
        <p:txBody>
          <a:bodyPr>
            <a:normAutofit fontScale="90000"/>
          </a:bodyPr>
          <a:lstStyle/>
          <a:p>
            <a:r>
              <a:rPr lang="pl-PL" sz="2000" dirty="0" smtClean="0"/>
              <a:t>Przedszkole Samorządowe nr 163 w Krakowie</a:t>
            </a:r>
            <a:br>
              <a:rPr lang="pl-PL" sz="2000" dirty="0" smtClean="0"/>
            </a:br>
            <a:r>
              <a:rPr lang="pl-PL" sz="2000" dirty="0"/>
              <a:t/>
            </a:r>
            <a:br>
              <a:rPr lang="pl-PL" sz="2000" dirty="0"/>
            </a:br>
            <a:r>
              <a:rPr lang="pl-PL" sz="2000" dirty="0" smtClean="0"/>
              <a:t>tel. 12 658 27 76</a:t>
            </a:r>
            <a:br>
              <a:rPr lang="pl-PL" sz="2000" dirty="0" smtClean="0"/>
            </a:br>
            <a:r>
              <a:rPr lang="pl-PL" sz="2000" dirty="0" smtClean="0"/>
              <a:t>e-mail: p163@mjo.krakow.pl</a:t>
            </a:r>
            <a:br>
              <a:rPr lang="pl-PL" sz="2000" dirty="0" smtClean="0"/>
            </a:br>
            <a:r>
              <a:rPr lang="pl-PL" sz="2000" dirty="0"/>
              <a:t/>
            </a:r>
            <a:br>
              <a:rPr lang="pl-PL" sz="2000" dirty="0"/>
            </a:br>
            <a:r>
              <a:rPr lang="pl-PL" sz="2000" dirty="0" smtClean="0"/>
              <a:t>Strona internetowa przedszkola: </a:t>
            </a:r>
            <a:r>
              <a:rPr lang="pl-PL" sz="1800" b="0" dirty="0">
                <a:effectLst/>
                <a:hlinkClick r:id="rId3"/>
              </a:rPr>
              <a:t>http://przedszkole163.dlaprzedszkoli.eu</a:t>
            </a:r>
            <a:r>
              <a:rPr lang="pl-PL" sz="2000" dirty="0" smtClean="0"/>
              <a:t/>
            </a:r>
            <a:br>
              <a:rPr lang="pl-PL" sz="2000" dirty="0" smtClean="0"/>
            </a:br>
            <a:endParaRPr lang="pl-PL"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aner_radio(3).jpg"/>
          <p:cNvPicPr>
            <a:picLocks noGrp="1" noChangeAspect="1"/>
          </p:cNvPicPr>
          <p:nvPr>
            <p:ph idx="1"/>
          </p:nvPr>
        </p:nvPicPr>
        <p:blipFill>
          <a:blip r:embed="rId2" cstate="print"/>
          <a:stretch>
            <a:fillRect/>
          </a:stretch>
        </p:blipFill>
        <p:spPr>
          <a:xfrm>
            <a:off x="2123728" y="3212976"/>
            <a:ext cx="4752528" cy="2928439"/>
          </a:xfrm>
        </p:spPr>
      </p:pic>
      <p:sp>
        <p:nvSpPr>
          <p:cNvPr id="2" name="Tytuł 1"/>
          <p:cNvSpPr>
            <a:spLocks noGrp="1"/>
          </p:cNvSpPr>
          <p:nvPr>
            <p:ph type="title"/>
          </p:nvPr>
        </p:nvSpPr>
        <p:spPr>
          <a:xfrm>
            <a:off x="539552" y="274638"/>
            <a:ext cx="8147248" cy="1143000"/>
          </a:xfrm>
        </p:spPr>
        <p:txBody>
          <a:bodyPr>
            <a:noAutofit/>
          </a:bodyPr>
          <a:lstStyle/>
          <a:p>
            <a:pPr algn="ct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solidFill>
                  <a:srgbClr val="FF0066"/>
                </a:solidFill>
              </a:rPr>
              <a:t>„Wszystkiego, co naprawdę trzeba wiedzieć o tym, jak żyć, co robić </a:t>
            </a:r>
            <a:br>
              <a:rPr lang="pl-PL" sz="1600" b="1" dirty="0" smtClean="0">
                <a:solidFill>
                  <a:srgbClr val="FF0066"/>
                </a:solidFill>
              </a:rPr>
            </a:br>
            <a:r>
              <a:rPr lang="pl-PL" sz="1600" b="1" dirty="0" smtClean="0">
                <a:solidFill>
                  <a:srgbClr val="FF0066"/>
                </a:solidFill>
              </a:rPr>
              <a:t>i jak postępować nauczyłem się w przedszkolu. </a:t>
            </a:r>
            <a:br>
              <a:rPr lang="pl-PL" sz="1600" b="1" dirty="0" smtClean="0">
                <a:solidFill>
                  <a:srgbClr val="FF0066"/>
                </a:solidFill>
              </a:rPr>
            </a:br>
            <a:r>
              <a:rPr lang="pl-PL" sz="1600" b="1" dirty="0" smtClean="0">
                <a:solidFill>
                  <a:srgbClr val="FF0066"/>
                </a:solidFill>
              </a:rPr>
              <a:t>Mądrość nie znajdowała się na szczycie wiedzy zdobytej w szkole średniej, </a:t>
            </a:r>
            <a:br>
              <a:rPr lang="pl-PL" sz="1600" b="1" dirty="0" smtClean="0">
                <a:solidFill>
                  <a:srgbClr val="FF0066"/>
                </a:solidFill>
              </a:rPr>
            </a:br>
            <a:r>
              <a:rPr lang="pl-PL" sz="1600" b="1" dirty="0" smtClean="0">
                <a:solidFill>
                  <a:srgbClr val="FF0066"/>
                </a:solidFill>
              </a:rPr>
              <a:t>ale w piaskownicy. Tam się nauczyłem, że trzeba dzielić się wszystkim, nie bić ludzi, odkładać rzeczy na miejsce, sprzątać po sobie, nie brać rzeczy, które nie są twoje, myć ręce po jedzeniu, uczyć się, myśleć, rysować, malować, śpiewać, tańczyć i bawić się po trochu każdego dnia, uważać na samochody, trzymać się za ręce, nie oddalać się i pamiętać pierwsze słowo, </a:t>
            </a:r>
            <a:br>
              <a:rPr lang="pl-PL" sz="1600" b="1" dirty="0" smtClean="0">
                <a:solidFill>
                  <a:srgbClr val="FF0066"/>
                </a:solidFill>
              </a:rPr>
            </a:br>
            <a:r>
              <a:rPr lang="pl-PL" sz="1600" b="1" dirty="0" smtClean="0">
                <a:solidFill>
                  <a:srgbClr val="FF0066"/>
                </a:solidFill>
              </a:rPr>
              <a:t>którego się nauczyłem, najważniejsze ze wszystkich – POPATRZ”</a:t>
            </a:r>
            <a:br>
              <a:rPr lang="pl-PL" sz="1600" b="1" dirty="0" smtClean="0">
                <a:solidFill>
                  <a:srgbClr val="FF0066"/>
                </a:solidFill>
              </a:rPr>
            </a:br>
            <a:r>
              <a:rPr lang="pl-PL" sz="1600" b="1" dirty="0" smtClean="0">
                <a:solidFill>
                  <a:srgbClr val="FF0066"/>
                </a:solidFill>
              </a:rPr>
              <a:t>(Robert </a:t>
            </a:r>
            <a:r>
              <a:rPr lang="pl-PL" sz="1600" b="1" dirty="0" err="1" smtClean="0">
                <a:solidFill>
                  <a:srgbClr val="FF0066"/>
                </a:solidFill>
              </a:rPr>
              <a:t>Fulghun</a:t>
            </a:r>
            <a:r>
              <a:rPr lang="pl-PL" sz="1600" b="1" dirty="0" smtClean="0">
                <a:solidFill>
                  <a:srgbClr val="FF0066"/>
                </a:solidFill>
              </a:rPr>
              <a:t>) </a:t>
            </a:r>
            <a:br>
              <a:rPr lang="pl-PL" sz="1600" b="1" dirty="0" smtClean="0">
                <a:solidFill>
                  <a:srgbClr val="FF0066"/>
                </a:solidFill>
              </a:rPr>
            </a:br>
            <a:endParaRPr lang="pl-PL" sz="1600" dirty="0">
              <a:solidFill>
                <a:srgbClr val="FF00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b1.jpg"/>
          <p:cNvPicPr>
            <a:picLocks noGrp="1" noChangeAspect="1"/>
          </p:cNvPicPr>
          <p:nvPr>
            <p:ph idx="1"/>
          </p:nvPr>
        </p:nvPicPr>
        <p:blipFill>
          <a:blip r:embed="rId2" cstate="print"/>
          <a:stretch>
            <a:fillRect/>
          </a:stretch>
        </p:blipFill>
        <p:spPr>
          <a:xfrm>
            <a:off x="700087" y="2060849"/>
            <a:ext cx="7743825" cy="3292996"/>
          </a:xfrm>
        </p:spPr>
      </p:pic>
      <p:sp>
        <p:nvSpPr>
          <p:cNvPr id="2" name="Tytuł 1"/>
          <p:cNvSpPr>
            <a:spLocks noGrp="1"/>
          </p:cNvSpPr>
          <p:nvPr>
            <p:ph type="title"/>
          </p:nvPr>
        </p:nvSpPr>
        <p:spPr/>
        <p:txBody>
          <a:bodyPr>
            <a:noAutofit/>
          </a:bodyPr>
          <a:lstStyle/>
          <a:p>
            <a:pPr algn="ctr"/>
            <a:r>
              <a:rPr lang="pl-PL" sz="1800" dirty="0" smtClean="0">
                <a:solidFill>
                  <a:srgbClr val="7030A0"/>
                </a:solidFill>
              </a:rPr>
              <a:t>Przedszkole posiada sześć sal do zajęć i zabaw wychowawczo -dydaktycznych. Są one odpowiednio przestronne, dobrze wyposażone w sprzęty i pomoce dydaktyczne. </a:t>
            </a:r>
            <a:endParaRPr lang="pl-PL"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2.jpg"/>
          <p:cNvPicPr>
            <a:picLocks noGrp="1" noChangeAspect="1"/>
          </p:cNvPicPr>
          <p:nvPr>
            <p:ph idx="1"/>
          </p:nvPr>
        </p:nvPicPr>
        <p:blipFill>
          <a:blip r:embed="rId2" cstate="print"/>
          <a:stretch>
            <a:fillRect/>
          </a:stretch>
        </p:blipFill>
        <p:spPr>
          <a:xfrm>
            <a:off x="683568" y="2132856"/>
            <a:ext cx="8104393" cy="3672407"/>
          </a:xfrm>
        </p:spPr>
      </p:pic>
      <p:sp>
        <p:nvSpPr>
          <p:cNvPr id="2" name="Tytuł 1"/>
          <p:cNvSpPr>
            <a:spLocks noGrp="1"/>
          </p:cNvSpPr>
          <p:nvPr>
            <p:ph type="title"/>
          </p:nvPr>
        </p:nvSpPr>
        <p:spPr>
          <a:xfrm>
            <a:off x="395536" y="274638"/>
            <a:ext cx="8291264" cy="1143000"/>
          </a:xfrm>
        </p:spPr>
        <p:txBody>
          <a:bodyPr>
            <a:noAutofit/>
          </a:bodyPr>
          <a:lstStyle/>
          <a:p>
            <a:pPr algn="ctr"/>
            <a:r>
              <a:rPr lang="pl-PL" sz="1800" dirty="0" smtClean="0">
                <a:solidFill>
                  <a:srgbClr val="7030A0"/>
                </a:solidFill>
              </a:rPr>
              <a:t/>
            </a:r>
            <a:br>
              <a:rPr lang="pl-PL" sz="1800" dirty="0" smtClean="0">
                <a:solidFill>
                  <a:srgbClr val="7030A0"/>
                </a:solidFill>
              </a:rPr>
            </a:br>
            <a:r>
              <a:rPr lang="pl-PL" sz="1800" dirty="0" smtClean="0">
                <a:solidFill>
                  <a:srgbClr val="7030A0"/>
                </a:solidFill>
              </a:rPr>
              <a:t>W salach zostały zamontowane monitory lub tablice interaktywne. Panie nauczycielki korzystają z laptopów i bezprzewodowego Internetu. W czterech salach i w kuchni zamontowano klimatyzatory.  Przedszkole jest monitorowane. Przedszkole posiada własny, duży, zagospodarowany ogród.</a:t>
            </a:r>
            <a:endParaRPr lang="pl-PL" sz="18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3.jpg"/>
          <p:cNvPicPr>
            <a:picLocks noGrp="1" noChangeAspect="1"/>
          </p:cNvPicPr>
          <p:nvPr>
            <p:ph idx="1"/>
          </p:nvPr>
        </p:nvPicPr>
        <p:blipFill>
          <a:blip r:embed="rId2" cstate="print"/>
          <a:stretch>
            <a:fillRect/>
          </a:stretch>
        </p:blipFill>
        <p:spPr>
          <a:xfrm>
            <a:off x="700087" y="2253456"/>
            <a:ext cx="7743825" cy="2981325"/>
          </a:xfrm>
        </p:spPr>
      </p:pic>
      <p:sp>
        <p:nvSpPr>
          <p:cNvPr id="2" name="Tytuł 1"/>
          <p:cNvSpPr>
            <a:spLocks noGrp="1"/>
          </p:cNvSpPr>
          <p:nvPr>
            <p:ph type="title"/>
          </p:nvPr>
        </p:nvSpPr>
        <p:spPr>
          <a:xfrm>
            <a:off x="683568" y="476672"/>
            <a:ext cx="8229600" cy="1143000"/>
          </a:xfrm>
        </p:spPr>
        <p:txBody>
          <a:bodyPr>
            <a:noAutofit/>
          </a:bodyPr>
          <a:lstStyle/>
          <a:p>
            <a:pPr algn="ctr"/>
            <a:r>
              <a:rPr lang="pl-PL" sz="2400" b="1" dirty="0" smtClean="0">
                <a:solidFill>
                  <a:srgbClr val="FF0066"/>
                </a:solidFill>
              </a:rPr>
              <a:t/>
            </a:r>
            <a:br>
              <a:rPr lang="pl-PL" sz="2400" b="1" dirty="0" smtClean="0">
                <a:solidFill>
                  <a:srgbClr val="FF0066"/>
                </a:solidFill>
              </a:rPr>
            </a:br>
            <a:r>
              <a:rPr lang="pl-PL" sz="2400" b="1" dirty="0">
                <a:solidFill>
                  <a:srgbClr val="FF0066"/>
                </a:solidFill>
              </a:rPr>
              <a:t/>
            </a:r>
            <a:br>
              <a:rPr lang="pl-PL" sz="2400" b="1" dirty="0">
                <a:solidFill>
                  <a:srgbClr val="FF0066"/>
                </a:solidFill>
              </a:rPr>
            </a:br>
            <a:r>
              <a:rPr lang="pl-PL" sz="2000" b="1" dirty="0" smtClean="0">
                <a:solidFill>
                  <a:srgbClr val="FF0066"/>
                </a:solidFill>
              </a:rPr>
              <a:t>Obecnie placówka liczy sześć oddziałów – numerowanych od I do VI. Uczęszcza do niej 150 dzieci w wieku od 3 do 6 lat. </a:t>
            </a:r>
            <a:br>
              <a:rPr lang="pl-PL" sz="2000" b="1" dirty="0" smtClean="0">
                <a:solidFill>
                  <a:srgbClr val="FF0066"/>
                </a:solidFill>
              </a:rPr>
            </a:br>
            <a:r>
              <a:rPr lang="pl-PL" sz="2000" b="1" dirty="0" smtClean="0">
                <a:solidFill>
                  <a:srgbClr val="FF0066"/>
                </a:solidFill>
              </a:rPr>
              <a:t>Przedszkole jest czynne w godzinach 6.30-17.00.</a:t>
            </a:r>
            <a:br>
              <a:rPr lang="pl-PL" sz="2000" b="1" dirty="0" smtClean="0">
                <a:solidFill>
                  <a:srgbClr val="FF0066"/>
                </a:solidFill>
              </a:rPr>
            </a:br>
            <a:r>
              <a:rPr lang="pl-PL" sz="2000" b="1" dirty="0" smtClean="0">
                <a:solidFill>
                  <a:srgbClr val="FF0066"/>
                </a:solidFill>
              </a:rPr>
              <a:t>Oferujemy trzy posiłki dziennie (śniadanie – 8.45, obiad-12.00, podwieczorek-14.30), przygotowane we własnej kuchni. </a:t>
            </a:r>
            <a:r>
              <a:rPr lang="pl-PL" sz="2400" b="1" dirty="0" smtClean="0">
                <a:solidFill>
                  <a:srgbClr val="FF0066"/>
                </a:solidFill>
              </a:rPr>
              <a:t/>
            </a:r>
            <a:br>
              <a:rPr lang="pl-PL" sz="2400" b="1" dirty="0" smtClean="0">
                <a:solidFill>
                  <a:srgbClr val="FF0066"/>
                </a:solidFill>
              </a:rPr>
            </a:br>
            <a:endParaRPr lang="pl-PL" sz="2400" b="1" dirty="0">
              <a:solidFill>
                <a:srgbClr val="FF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dra-sowa.jpg"/>
          <p:cNvPicPr>
            <a:picLocks noGrp="1" noChangeAspect="1"/>
          </p:cNvPicPr>
          <p:nvPr>
            <p:ph idx="1"/>
          </p:nvPr>
        </p:nvPicPr>
        <p:blipFill>
          <a:blip r:embed="rId2" cstate="print"/>
          <a:stretch>
            <a:fillRect/>
          </a:stretch>
        </p:blipFill>
        <p:spPr>
          <a:xfrm>
            <a:off x="4427984" y="1700808"/>
            <a:ext cx="3092391" cy="3834564"/>
          </a:xfrm>
        </p:spPr>
      </p:pic>
      <p:sp>
        <p:nvSpPr>
          <p:cNvPr id="3" name="Tytuł 2"/>
          <p:cNvSpPr>
            <a:spLocks noGrp="1"/>
          </p:cNvSpPr>
          <p:nvPr>
            <p:ph type="title"/>
          </p:nvPr>
        </p:nvSpPr>
        <p:spPr>
          <a:xfrm>
            <a:off x="457200" y="764704"/>
            <a:ext cx="8229600" cy="2088232"/>
          </a:xfrm>
        </p:spPr>
        <p:txBody>
          <a:bodyPr>
            <a:normAutofit fontScale="90000"/>
          </a:bodyPr>
          <a:lstStyle/>
          <a:p>
            <a:r>
              <a:rPr lang="pl-PL" sz="2700" dirty="0" smtClean="0"/>
              <a:t>Nasz zespół:</a:t>
            </a:r>
            <a:br>
              <a:rPr lang="pl-PL" sz="2700" dirty="0" smtClean="0"/>
            </a:br>
            <a:r>
              <a:rPr lang="pl-PL" sz="2700" dirty="0" smtClean="0">
                <a:solidFill>
                  <a:srgbClr val="FF0000"/>
                </a:solidFill>
              </a:rPr>
              <a:t>Dyrektor:</a:t>
            </a:r>
            <a:br>
              <a:rPr lang="pl-PL" sz="2700" dirty="0" smtClean="0">
                <a:solidFill>
                  <a:srgbClr val="FF0000"/>
                </a:solidFill>
              </a:rPr>
            </a:br>
            <a:r>
              <a:rPr lang="pl-PL" sz="2700" dirty="0" smtClean="0"/>
              <a:t>mgr Ewelina Cichońska</a:t>
            </a:r>
            <a:br>
              <a:rPr lang="pl-PL" sz="2700" dirty="0" smtClean="0"/>
            </a:br>
            <a:r>
              <a:rPr lang="pl-PL" sz="2700" dirty="0" smtClean="0">
                <a:solidFill>
                  <a:srgbClr val="FF0000"/>
                </a:solidFill>
              </a:rPr>
              <a:t>Wicedyrektor:</a:t>
            </a:r>
            <a:br>
              <a:rPr lang="pl-PL" sz="2700" dirty="0" smtClean="0">
                <a:solidFill>
                  <a:srgbClr val="FF0000"/>
                </a:solidFill>
              </a:rPr>
            </a:br>
            <a:r>
              <a:rPr lang="pl-PL" sz="2700" dirty="0" smtClean="0"/>
              <a:t>mgr Elżbieta Prusak</a:t>
            </a:r>
            <a:r>
              <a:rPr lang="pl-PL" dirty="0" smtClean="0"/>
              <a:t/>
            </a:r>
            <a:br>
              <a:rPr lang="pl-PL" dirty="0" smtClean="0"/>
            </a:br>
            <a:r>
              <a:rPr lang="pl-PL" dirty="0" smtClean="0"/>
              <a:t/>
            </a:r>
            <a:br>
              <a:rPr lang="pl-PL" dirty="0" smtClean="0"/>
            </a:b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ooter_kids.png"/>
          <p:cNvPicPr>
            <a:picLocks noGrp="1" noChangeAspect="1"/>
          </p:cNvPicPr>
          <p:nvPr>
            <p:ph idx="1"/>
          </p:nvPr>
        </p:nvPicPr>
        <p:blipFill>
          <a:blip r:embed="rId2" cstate="print"/>
          <a:stretch>
            <a:fillRect/>
          </a:stretch>
        </p:blipFill>
        <p:spPr>
          <a:xfrm>
            <a:off x="1907704" y="3861049"/>
            <a:ext cx="5616624" cy="1583792"/>
          </a:xfrm>
        </p:spPr>
      </p:pic>
      <p:sp>
        <p:nvSpPr>
          <p:cNvPr id="3" name="Tytuł 2"/>
          <p:cNvSpPr>
            <a:spLocks noGrp="1"/>
          </p:cNvSpPr>
          <p:nvPr>
            <p:ph type="title"/>
          </p:nvPr>
        </p:nvSpPr>
        <p:spPr>
          <a:xfrm>
            <a:off x="457200" y="1916832"/>
            <a:ext cx="8229600" cy="2088232"/>
          </a:xfrm>
        </p:spPr>
        <p:txBody>
          <a:bodyPr>
            <a:normAutofit fontScale="90000"/>
          </a:bodyPr>
          <a:lstStyle/>
          <a:p>
            <a:r>
              <a:rPr lang="pl-PL" sz="2700" dirty="0" smtClean="0">
                <a:solidFill>
                  <a:srgbClr val="FF0000"/>
                </a:solidFill>
              </a:rPr>
              <a:t>Grupa I</a:t>
            </a:r>
            <a:r>
              <a:rPr lang="pl-PL" sz="2700" dirty="0" smtClean="0"/>
              <a:t>: dzieci 3-letnie, sala nr 1, parter</a:t>
            </a:r>
            <a:br>
              <a:rPr lang="pl-PL" sz="2700" dirty="0" smtClean="0"/>
            </a:br>
            <a:r>
              <a:rPr lang="pl-PL" sz="2700" dirty="0" smtClean="0"/>
              <a:t>Nauczyciele:</a:t>
            </a:r>
            <a:br>
              <a:rPr lang="pl-PL" sz="2700" dirty="0" smtClean="0"/>
            </a:br>
            <a:r>
              <a:rPr lang="pl-PL" sz="2700" dirty="0" smtClean="0">
                <a:solidFill>
                  <a:srgbClr val="FF0000"/>
                </a:solidFill>
              </a:rPr>
              <a:t>mgr Iwona Krzyszkowska</a:t>
            </a:r>
            <a:br>
              <a:rPr lang="pl-PL" sz="2700" dirty="0" smtClean="0">
                <a:solidFill>
                  <a:srgbClr val="FF0000"/>
                </a:solidFill>
              </a:rPr>
            </a:br>
            <a:r>
              <a:rPr lang="pl-PL" sz="2700" dirty="0" smtClean="0">
                <a:solidFill>
                  <a:srgbClr val="FF0000"/>
                </a:solidFill>
              </a:rPr>
              <a:t>mgr Elżbieta Prusak</a:t>
            </a:r>
            <a:r>
              <a:rPr lang="pl-PL" sz="2700" dirty="0">
                <a:solidFill>
                  <a:srgbClr val="FF0000"/>
                </a:solidFill>
              </a:rPr>
              <a:t/>
            </a:r>
            <a:br>
              <a:rPr lang="pl-PL" sz="2700" dirty="0">
                <a:solidFill>
                  <a:srgbClr val="FF0000"/>
                </a:solidFill>
              </a:rPr>
            </a:br>
            <a:r>
              <a:rPr lang="pl-PL" sz="2700" dirty="0">
                <a:solidFill>
                  <a:srgbClr val="FF0000"/>
                </a:solidFill>
              </a:rPr>
              <a:t>mgr Ewelina Cichońska</a:t>
            </a:r>
            <a:r>
              <a:rPr lang="pl-PL" sz="2700" dirty="0" smtClean="0">
                <a:solidFill>
                  <a:srgbClr val="FF0000"/>
                </a:solidFill>
              </a:rPr>
              <a:t/>
            </a:r>
            <a:br>
              <a:rPr lang="pl-PL" sz="2700" dirty="0" smtClean="0">
                <a:solidFill>
                  <a:srgbClr val="FF0000"/>
                </a:solidFill>
              </a:rPr>
            </a:br>
            <a:r>
              <a:rPr lang="pl-PL" sz="2700" dirty="0" smtClean="0">
                <a:solidFill>
                  <a:schemeClr val="tx1"/>
                </a:solidFill>
              </a:rPr>
              <a:t>Pomoc nauczyciela:</a:t>
            </a:r>
            <a:br>
              <a:rPr lang="pl-PL" sz="2700" dirty="0" smtClean="0">
                <a:solidFill>
                  <a:schemeClr val="tx1"/>
                </a:solidFill>
              </a:rPr>
            </a:br>
            <a:r>
              <a:rPr lang="pl-PL" sz="2700" dirty="0" smtClean="0">
                <a:solidFill>
                  <a:srgbClr val="FF0000"/>
                </a:solidFill>
              </a:rPr>
              <a:t>Marzena </a:t>
            </a:r>
            <a:r>
              <a:rPr lang="pl-PL" sz="2700" dirty="0" err="1" smtClean="0">
                <a:solidFill>
                  <a:srgbClr val="FF0000"/>
                </a:solidFill>
              </a:rPr>
              <a:t>Fraś</a:t>
            </a:r>
            <a:r>
              <a:rPr lang="pl-PL" sz="2700" dirty="0" smtClean="0">
                <a:solidFill>
                  <a:srgbClr val="FF0000"/>
                </a:solidFill>
              </a:rPr>
              <a:t/>
            </a:r>
            <a:br>
              <a:rPr lang="pl-PL" sz="2700" dirty="0" smtClean="0">
                <a:solidFill>
                  <a:srgbClr val="FF0000"/>
                </a:solidFill>
              </a:rPr>
            </a:br>
            <a:r>
              <a:rPr lang="pl-PL" sz="2700" dirty="0" smtClean="0">
                <a:solidFill>
                  <a:schemeClr val="tx1"/>
                </a:solidFill>
              </a:rPr>
              <a:t>St. woźna:</a:t>
            </a:r>
            <a:r>
              <a:rPr lang="pl-PL" sz="2700" dirty="0" smtClean="0">
                <a:solidFill>
                  <a:srgbClr val="FF0000"/>
                </a:solidFill>
              </a:rPr>
              <a:t/>
            </a:r>
            <a:br>
              <a:rPr lang="pl-PL" sz="2700" dirty="0" smtClean="0">
                <a:solidFill>
                  <a:srgbClr val="FF0000"/>
                </a:solidFill>
              </a:rPr>
            </a:br>
            <a:r>
              <a:rPr lang="pl-PL" sz="2700" dirty="0" smtClean="0">
                <a:solidFill>
                  <a:srgbClr val="FF0000"/>
                </a:solidFill>
              </a:rPr>
              <a:t>Anna Feluś</a:t>
            </a:r>
            <a:r>
              <a:rPr lang="pl-PL" sz="2700" dirty="0" smtClean="0">
                <a:solidFill>
                  <a:schemeClr val="tx1"/>
                </a:solidFill>
              </a:rPr>
              <a:t/>
            </a:r>
            <a:br>
              <a:rPr lang="pl-PL" sz="2700" dirty="0" smtClean="0">
                <a:solidFill>
                  <a:schemeClr val="tx1"/>
                </a:solidFill>
              </a:rPr>
            </a:br>
            <a:r>
              <a:rPr lang="pl-PL" sz="3100" dirty="0" smtClean="0">
                <a:solidFill>
                  <a:schemeClr val="tx1"/>
                </a:solidFill>
              </a:rPr>
              <a:t/>
            </a:r>
            <a:br>
              <a:rPr lang="pl-PL" sz="3100" dirty="0" smtClean="0">
                <a:solidFill>
                  <a:schemeClr val="tx1"/>
                </a:solidFill>
              </a:rPr>
            </a:br>
            <a:r>
              <a:rPr lang="pl-PL" sz="2000" dirty="0" smtClean="0"/>
              <a:t/>
            </a:r>
            <a:br>
              <a:rPr lang="pl-PL" sz="2000" dirty="0" smtClean="0"/>
            </a:br>
            <a:r>
              <a:rPr lang="pl-PL" dirty="0" smtClean="0"/>
              <a:t/>
            </a:r>
            <a:br>
              <a:rPr lang="pl-PL" dirty="0" smtClean="0"/>
            </a:b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9349d92e35e451ca59830a8310a73b02.jpg"/>
          <p:cNvPicPr>
            <a:picLocks noGrp="1" noChangeAspect="1"/>
          </p:cNvPicPr>
          <p:nvPr>
            <p:ph idx="1"/>
          </p:nvPr>
        </p:nvPicPr>
        <p:blipFill>
          <a:blip r:embed="rId2" cstate="print"/>
          <a:stretch>
            <a:fillRect/>
          </a:stretch>
        </p:blipFill>
        <p:spPr>
          <a:xfrm>
            <a:off x="2051720" y="3140968"/>
            <a:ext cx="4709803" cy="2506662"/>
          </a:xfrm>
        </p:spPr>
      </p:pic>
      <p:sp>
        <p:nvSpPr>
          <p:cNvPr id="3" name="Tytuł 2"/>
          <p:cNvSpPr>
            <a:spLocks noGrp="1"/>
          </p:cNvSpPr>
          <p:nvPr>
            <p:ph type="title"/>
          </p:nvPr>
        </p:nvSpPr>
        <p:spPr>
          <a:xfrm>
            <a:off x="457200" y="1268760"/>
            <a:ext cx="8229600" cy="1440160"/>
          </a:xfrm>
        </p:spPr>
        <p:txBody>
          <a:bodyPr>
            <a:noAutofit/>
          </a:bodyPr>
          <a:lstStyle/>
          <a:p>
            <a:r>
              <a:rPr lang="pl-PL" sz="2400" dirty="0" smtClean="0">
                <a:solidFill>
                  <a:srgbClr val="FF0000"/>
                </a:solidFill>
              </a:rPr>
              <a:t>Grupa II</a:t>
            </a:r>
            <a:r>
              <a:rPr lang="pl-PL" sz="2400" dirty="0" smtClean="0"/>
              <a:t>: dzieci 3 i 4-letnie, sala nr 3, parter</a:t>
            </a:r>
            <a:br>
              <a:rPr lang="pl-PL" sz="2400" dirty="0" smtClean="0"/>
            </a:br>
            <a:r>
              <a:rPr lang="pl-PL" sz="2400" dirty="0" smtClean="0"/>
              <a:t>Nauczyciele:</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mgr Bogusława Rudnik</a:t>
            </a:r>
            <a:br>
              <a:rPr lang="pl-PL" sz="2400" dirty="0" smtClean="0">
                <a:solidFill>
                  <a:srgbClr val="FF0000"/>
                </a:solidFill>
              </a:rPr>
            </a:br>
            <a:r>
              <a:rPr lang="pl-PL" sz="2400" dirty="0" smtClean="0">
                <a:solidFill>
                  <a:srgbClr val="FF0000"/>
                </a:solidFill>
              </a:rPr>
              <a:t>mgr Maria </a:t>
            </a:r>
            <a:r>
              <a:rPr lang="pl-PL" sz="2400" dirty="0" err="1" smtClean="0">
                <a:solidFill>
                  <a:srgbClr val="FF0000"/>
                </a:solidFill>
              </a:rPr>
              <a:t>Compa</a:t>
            </a:r>
            <a:r>
              <a:rPr lang="pl-PL" sz="2400" dirty="0" smtClean="0">
                <a:solidFill>
                  <a:srgbClr val="FF0000"/>
                </a:solidFill>
              </a:rPr>
              <a:t> (zastępstwo za mgr Paulinę Molenda)</a:t>
            </a:r>
            <a:br>
              <a:rPr lang="pl-PL" sz="2400" dirty="0" smtClean="0">
                <a:solidFill>
                  <a:srgbClr val="FF0000"/>
                </a:solidFill>
              </a:rPr>
            </a:br>
            <a:r>
              <a:rPr lang="pl-PL" sz="2400" dirty="0" smtClean="0">
                <a:solidFill>
                  <a:schemeClr val="tx1"/>
                </a:solidFill>
              </a:rPr>
              <a:t>Pomoc nauczyciela:</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Regina Wojtasik</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Anna Kaczorowska</a:t>
            </a:r>
            <a:endParaRPr lang="pl-P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510752da1eaa810f75559d69349598ff.jpg"/>
          <p:cNvPicPr>
            <a:picLocks noGrp="1" noChangeAspect="1"/>
          </p:cNvPicPr>
          <p:nvPr>
            <p:ph idx="1"/>
          </p:nvPr>
        </p:nvPicPr>
        <p:blipFill>
          <a:blip r:embed="rId2" cstate="print"/>
          <a:stretch>
            <a:fillRect/>
          </a:stretch>
        </p:blipFill>
        <p:spPr>
          <a:xfrm>
            <a:off x="3131840" y="2996952"/>
            <a:ext cx="5184576" cy="2520280"/>
          </a:xfrm>
        </p:spPr>
      </p:pic>
      <p:sp>
        <p:nvSpPr>
          <p:cNvPr id="3" name="Tytuł 2"/>
          <p:cNvSpPr>
            <a:spLocks noGrp="1"/>
          </p:cNvSpPr>
          <p:nvPr>
            <p:ph type="title"/>
          </p:nvPr>
        </p:nvSpPr>
        <p:spPr>
          <a:xfrm>
            <a:off x="457200" y="908720"/>
            <a:ext cx="8229600" cy="2160240"/>
          </a:xfrm>
        </p:spPr>
        <p:txBody>
          <a:bodyPr>
            <a:noAutofit/>
          </a:bodyPr>
          <a:lstStyle/>
          <a:p>
            <a:r>
              <a:rPr lang="pl-PL" sz="2400" dirty="0" smtClean="0">
                <a:solidFill>
                  <a:srgbClr val="FF0000"/>
                </a:solidFill>
              </a:rPr>
              <a:t>Grupa III</a:t>
            </a:r>
            <a:r>
              <a:rPr lang="pl-PL" sz="2400" dirty="0" smtClean="0"/>
              <a:t>: dzieci 4-letnie, sala nr 2, parter</a:t>
            </a:r>
            <a:br>
              <a:rPr lang="pl-PL" sz="2400" dirty="0" smtClean="0"/>
            </a:br>
            <a:r>
              <a:rPr lang="pl-PL" sz="2400" dirty="0" smtClean="0"/>
              <a:t>Nauczyciele:</a:t>
            </a:r>
            <a:br>
              <a:rPr lang="pl-PL" sz="2400" dirty="0" smtClean="0"/>
            </a:br>
            <a:r>
              <a:rPr lang="pl-PL" sz="2400" dirty="0" smtClean="0">
                <a:solidFill>
                  <a:srgbClr val="FF0000"/>
                </a:solidFill>
              </a:rPr>
              <a:t>mgr Agnieszka Jabłonka</a:t>
            </a:r>
            <a:br>
              <a:rPr lang="pl-PL" sz="2400" dirty="0" smtClean="0">
                <a:solidFill>
                  <a:srgbClr val="FF0000"/>
                </a:solidFill>
              </a:rPr>
            </a:br>
            <a:r>
              <a:rPr lang="pl-PL" sz="2400" dirty="0" smtClean="0">
                <a:solidFill>
                  <a:srgbClr val="FF0000"/>
                </a:solidFill>
              </a:rPr>
              <a:t>mgr Maria </a:t>
            </a:r>
            <a:r>
              <a:rPr lang="pl-PL" sz="2400" dirty="0" err="1" smtClean="0">
                <a:solidFill>
                  <a:srgbClr val="FF0000"/>
                </a:solidFill>
              </a:rPr>
              <a:t>Compa</a:t>
            </a:r>
            <a:r>
              <a:rPr lang="pl-PL" sz="2400" dirty="0" smtClean="0">
                <a:solidFill>
                  <a:srgbClr val="FF0000"/>
                </a:solidFill>
              </a:rPr>
              <a:t> (zastępstwo za Paulinę Molenda)</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Renata Opach</a:t>
            </a:r>
            <a:endParaRPr lang="pl-PL"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1285</TotalTime>
  <Words>381</Words>
  <Application>Microsoft Office PowerPoint</Application>
  <PresentationFormat>Pokaz na ekranie (4:3)</PresentationFormat>
  <Paragraphs>56</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Hol</vt:lpstr>
      <vt:lpstr>  Samorządowe Przedszkole nr 163  im. Heleny Bechlerowej ul. Podedworze 2a 30-686 Kraków </vt:lpstr>
      <vt:lpstr>WITAMY  W ROKU SZKOLNYM 2022-2023</vt:lpstr>
      <vt:lpstr>Przedszkole posiada sześć sal do zajęć i zabaw wychowawczo -dydaktycznych. Są one odpowiednio przestronne, dobrze wyposażone w sprzęty i pomoce dydaktyczne. </vt:lpstr>
      <vt:lpstr> W salach zostały zamontowane monitory lub tablice interaktywne. Panie nauczycielki korzystają z laptopów i bezprzewodowego Internetu. W czterech salach i w kuchni zamontowano klimatyzatory.  Przedszkole jest monitorowane. Przedszkole posiada własny, duży, zagospodarowany ogród.</vt:lpstr>
      <vt:lpstr>  Obecnie placówka liczy sześć oddziałów – numerowanych od I do VI. Uczęszcza do niej 150 dzieci w wieku od 3 do 6 lat.  Przedszkole jest czynne w godzinach 6.30-17.00. Oferujemy trzy posiłki dziennie (śniadanie – 8.45, obiad-12.00, podwieczorek-14.30), przygotowane we własnej kuchni.  </vt:lpstr>
      <vt:lpstr>Nasz zespół: Dyrektor: mgr Ewelina Cichońska Wicedyrektor: mgr Elżbieta Prusak  </vt:lpstr>
      <vt:lpstr>Grupa I: dzieci 3-letnie, sala nr 1, parter Nauczyciele: mgr Iwona Krzyszkowska mgr Elżbieta Prusak mgr Ewelina Cichońska Pomoc nauczyciela: Marzena Fraś St. woźna: Anna Feluś    </vt:lpstr>
      <vt:lpstr>Grupa II: dzieci 3 i 4-letnie, sala nr 3, parter Nauczyciele: mgr Bogusława Rudnik mgr Maria Compa (zastępstwo za mgr Paulinę Molenda) Pomoc nauczyciela: Regina Wojtasik St. woźna:  Anna Kaczorowska</vt:lpstr>
      <vt:lpstr>Grupa III: dzieci 4-letnie, sala nr 2, parter Nauczyciele: mgr Agnieszka Jabłonka mgr Maria Compa (zastępstwo za Paulinę Molenda) St. woźna:  Renata Opach</vt:lpstr>
      <vt:lpstr>Grupa IV: dzieci 5 i 6-letnie, sala nr 4, p. I Nauczyciele: mgr Dorota Ganiec mgr Monika Wiśniowska St. woźna:  Aneta Sikora</vt:lpstr>
      <vt:lpstr>Grupa V: dzieci 5 i 6-letnie , sala nr 6, p. I Nauczyciele: mgr Magdalena Gołąb mgr Marlena Sowa St. woźna:  Jolanta Feluś</vt:lpstr>
      <vt:lpstr>Grupa VI: dzieci 5 i 6-letnie, sala nr 5, p. I Nauczyciele: lic. Renata Barcik mgr Justyna Szczepanek St. woźna:  Aneta Sikora</vt:lpstr>
      <vt:lpstr>Starszy referent: mgr Bernadetta Wileczek </vt:lpstr>
      <vt:lpstr>Kuchnia: Kucharz: Marek Stokłosa Pomoc kuchenna: Aleksandra Polak Wioletta Szymańska  Intendent:  Beata Bodzioch-Baran</vt:lpstr>
      <vt:lpstr>Konserwator i Ogrodnik: Henryk Siemiński  </vt:lpstr>
      <vt:lpstr>     Nasze Przedszkole:  - Zapewnia dzieciom opiekę oraz bezpieczeństwo psychiczne  i fizyczne. - Wspiera działania wychowawcze i edukacyjne rodziców. - Tworzy warunki do nabywania przez dziecko umiejętności zgodnie z jego możliwościami rozwojowymi. - Kieruje się zasadami wynikającymi z Konwencji Praw Dziecka  oraz powszechnie przyjętymi normami społecznymi i moralnymi. - Organizuje sprawne funkcjonowanie organów przedszkola  i zarządzania placówką. - Analizuje i ocenia efekty swojej pracy, a uzyskane wyniki wykorzystuje do ciągłego doskonalenia się. </vt:lpstr>
      <vt:lpstr>Jak wygląda nasz dzień?</vt:lpstr>
      <vt:lpstr>Ramowy Rozkład Dnia w Przedszkolu </vt:lpstr>
      <vt:lpstr>Ramowy Rozkład Dnia w Przedszkolu </vt:lpstr>
      <vt:lpstr>Ramowy Rozkład Dnia w Przedszkolu </vt:lpstr>
      <vt:lpstr>Godziny pracy poszczególnych grup:</vt:lpstr>
      <vt:lpstr>Wszystkie działania pracowników Samorządowego Przedszkola nr 163 w Krakowie zmierzają ku temu, aby DZIECI rozwijały się w bezpiecznej, miłej  i przyjaznej atmosferze oraz były solidnie przygotowane do nauki w szkole. Ich RODZICE darzyli przedszkole zaufaniem. A przedszkole cieszyło się uznaniem w ŚRODOWISKU. </vt:lpstr>
      <vt:lpstr>Przedszkole Samorządowe nr 163 w Krakowie  tel. 12 658 27 76 e-mail: p163@mjo.krakow.pl  Strona internetowa przedszkola: http://przedszkole163.dlaprzedszkoli.eu </vt:lpstr>
      <vt:lpstr>        „Wszystkiego, co naprawdę trzeba wiedzieć o tym, jak żyć, co robić  i jak postępować nauczyłem się w przedszkolu.  Mądrość nie znajdowała się na szczycie wiedzy zdobytej w szkole średniej,  ale w piaskownicy. Tam się nauczyłem, że trzeba dzielić się wszystkim, nie bić ludzi, odkładać rzeczy na miejsce, sprzątać po sobie, nie brać rzeczy, które nie są twoje, myć ręce po jedzeniu, uczyć się, myśleć, rysować, malować, śpiewać, tańczyć i bawić się po trochu każdego dnia, uważać na samochody, trzymać się za ręce, nie oddalać się i pamiętać pierwsze słowo,  którego się nauczyłem, najważniejsze ze wszystkich – POPATRZ” (Robert Fulghun)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Samorządowe Przedszkole nr 163  im. Heleny Bechlerowej</dc:title>
  <dc:creator>Przedszkole 163</dc:creator>
  <cp:lastModifiedBy>Przedszkole163</cp:lastModifiedBy>
  <cp:revision>126</cp:revision>
  <cp:lastPrinted>2020-09-04T13:50:14Z</cp:lastPrinted>
  <dcterms:created xsi:type="dcterms:W3CDTF">2019-03-11T09:50:37Z</dcterms:created>
  <dcterms:modified xsi:type="dcterms:W3CDTF">2022-08-29T08:17:31Z</dcterms:modified>
</cp:coreProperties>
</file>