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EC7B8D-64EF-D0BD-34D0-666294C01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Jak wspomóc rozwój mowy dziecka?</a:t>
            </a:r>
          </a:p>
        </p:txBody>
      </p:sp>
    </p:spTree>
    <p:extLst>
      <p:ext uri="{BB962C8B-B14F-4D97-AF65-F5344CB8AC3E}">
        <p14:creationId xmlns:p14="http://schemas.microsoft.com/office/powerpoint/2010/main" val="332654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A04FB4-6499-7961-A2F3-5EF3395D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Najważniejsze: cierpliwość i wsparcie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A896C9-88D7-D9BE-221E-565E44D3C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000" dirty="0"/>
              <a:t>Każde dziecko rozwija się w swoim tempie. Najlepsze, co możesz zrobić, to stworzyć środowisko pełne rozmów, uwagi i akceptacji. Chwal wysiłek, nie tylko efekt – poczucie bezpieczeństwa sprzyja odwadze w mówieniu.</a:t>
            </a:r>
          </a:p>
          <a:p>
            <a:pPr marL="0" indent="0">
              <a:buNone/>
            </a:pPr>
            <a:endParaRPr lang="pl-PL" sz="3000" b="1" dirty="0"/>
          </a:p>
          <a:p>
            <a:pPr marL="0" indent="0">
              <a:buNone/>
            </a:pPr>
            <a:r>
              <a:rPr lang="pl-PL" sz="3000" b="1" dirty="0"/>
              <a:t>Pamiętaj:</a:t>
            </a:r>
            <a:r>
              <a:rPr lang="pl-PL" sz="3000" dirty="0"/>
              <a:t> kilka minut świadomej rozmowy dziennie może zrobić ogromną różnicę w rozwoju Twojego dziecka.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946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8462EA-811D-BC62-2BE5-FC0208842E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6142" y="645652"/>
            <a:ext cx="9613900" cy="3598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000" dirty="0"/>
              <a:t>Rozwój mowy to jeden </a:t>
            </a:r>
            <a:br>
              <a:rPr lang="pl-PL" sz="4000" dirty="0"/>
            </a:br>
            <a:r>
              <a:rPr lang="pl-PL" sz="4000" dirty="0"/>
              <a:t>z najważniejszych elementów ogólnego rozwoju dziecka. Umiejętność komunikowania się wpływa na relacje </a:t>
            </a:r>
            <a:br>
              <a:rPr lang="pl-PL" sz="4000" dirty="0"/>
            </a:br>
            <a:r>
              <a:rPr lang="pl-PL" sz="4000" dirty="0"/>
              <a:t>z rówieśnikami, naukę oraz poczucie własnej wartości. Rodzice odgrywają </a:t>
            </a:r>
            <a:br>
              <a:rPr lang="pl-PL" sz="4000" dirty="0"/>
            </a:br>
            <a:r>
              <a:rPr lang="pl-PL" sz="4000" dirty="0"/>
              <a:t>w tym procesie kluczową rolę – codzienne, proste działania mogą znacząco wspierać rozwój językowy przedszkolaka.</a:t>
            </a:r>
          </a:p>
        </p:txBody>
      </p:sp>
    </p:spTree>
    <p:extLst>
      <p:ext uri="{BB962C8B-B14F-4D97-AF65-F5344CB8AC3E}">
        <p14:creationId xmlns:p14="http://schemas.microsoft.com/office/powerpoint/2010/main" val="218399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FA5F3-0504-9A73-5B39-5E1A702E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rozwój mowy jest tak ważny?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7CDCFD-FCD5-F652-A217-AC71A0EA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500" dirty="0"/>
              <a:t>Dobra komunikacja pomaga dziecku:</a:t>
            </a:r>
          </a:p>
          <a:p>
            <a:r>
              <a:rPr lang="pl-PL" sz="3500" dirty="0"/>
              <a:t>wyrażać potrzeby i emocje,</a:t>
            </a:r>
          </a:p>
          <a:p>
            <a:r>
              <a:rPr lang="pl-PL" sz="3500" dirty="0"/>
              <a:t>budować relacje,</a:t>
            </a:r>
          </a:p>
          <a:p>
            <a:r>
              <a:rPr lang="pl-PL" sz="3500" dirty="0"/>
              <a:t>lepiej radzić sobie w przedszkolu,</a:t>
            </a:r>
          </a:p>
          <a:p>
            <a:r>
              <a:rPr lang="pl-PL" sz="3500" dirty="0"/>
              <a:t>przygotować się do nauki czytania i pisania.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284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F0D23CB-3523-25D6-B6BF-7186C8A8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Codzienne rozmowy – najprostsza </a:t>
            </a:r>
            <a:br>
              <a:rPr lang="pl-PL" dirty="0"/>
            </a:br>
            <a:r>
              <a:rPr lang="pl-PL" dirty="0"/>
              <a:t>i najskuteczniejsza metoda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764B94-077E-2A2F-ED3A-864B7EDD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500" b="1" dirty="0"/>
              <a:t>Wskazówki:</a:t>
            </a:r>
            <a:endParaRPr lang="pl-PL" sz="2500" dirty="0"/>
          </a:p>
          <a:p>
            <a:r>
              <a:rPr lang="pl-PL" sz="2500" dirty="0"/>
              <a:t>- Mów wyraźnie i spokojnie.</a:t>
            </a:r>
          </a:p>
          <a:p>
            <a:r>
              <a:rPr lang="pl-PL" sz="2500" dirty="0"/>
              <a:t>- Daj dziecku czas na odpowiedź – nie kończ za nie zdań.</a:t>
            </a:r>
          </a:p>
          <a:p>
            <a:r>
              <a:rPr lang="pl-PL" sz="2500" dirty="0"/>
              <a:t>- Okazuj zainteresowanie tym, co mówi.</a:t>
            </a:r>
          </a:p>
          <a:p>
            <a:r>
              <a:rPr lang="pl-PL" sz="2500" dirty="0"/>
              <a:t>- Unikaj poprawiania w sposób zawstydzający – zamiast tego powtórz zdanie w poprawnej formie.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1B1802A-7C7F-6620-4020-7F526509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3" name="Symbol zastępczy obrazu 12" descr="Obraz zawierający samochód, Pojazd lądowy, Kreskówka, pojazd&#10;&#10;Zawartość wygenerowana przez AI może być niepoprawna.">
            <a:extLst>
              <a:ext uri="{FF2B5EF4-FFF2-40B4-BE49-F238E27FC236}">
                <a16:creationId xmlns:a16="http://schemas.microsoft.com/office/drawing/2014/main" id="{AAA27177-ABB1-705F-B2A1-080655FC02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48" r="4448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3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5FA8F4-D11E-BB55-75B7-1A59E614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Czytajcie razem każdego dnia</a:t>
            </a:r>
          </a:p>
        </p:txBody>
      </p:sp>
      <p:pic>
        <p:nvPicPr>
          <p:cNvPr id="13" name="Symbol zastępczy obrazu 12" descr="Obraz zawierający Kreskówka, uśmiech, Animacja, kreskówka&#10;&#10;Zawartość wygenerowana przez AI może być niepoprawna.">
            <a:extLst>
              <a:ext uri="{FF2B5EF4-FFF2-40B4-BE49-F238E27FC236}">
                <a16:creationId xmlns:a16="http://schemas.microsoft.com/office/drawing/2014/main" id="{3B0FA585-1BAE-728D-0CB3-44323B7B5F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43" r="1843"/>
          <a:stretch/>
        </p:blipFill>
        <p:spPr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BD482-5D95-02C2-E4CD-27918D69B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Czytanie rozwija słownictwo, wyobraźnię i umiejętność budowania zdań.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Jak czytać aktywnie?</a:t>
            </a:r>
            <a:endParaRPr lang="pl-PL" dirty="0"/>
          </a:p>
          <a:p>
            <a:r>
              <a:rPr lang="pl-PL" dirty="0"/>
              <a:t>Zadawaj pytania o ilustracje.</a:t>
            </a:r>
          </a:p>
          <a:p>
            <a:r>
              <a:rPr lang="pl-PL" dirty="0"/>
              <a:t>Proś dziecko, aby przewidywało, co wydarzy się dalej.</a:t>
            </a:r>
          </a:p>
          <a:p>
            <a:r>
              <a:rPr lang="pl-PL" dirty="0"/>
              <a:t>Zachęcaj do opowiadania historii własnymi słowami.</a:t>
            </a:r>
          </a:p>
          <a:p>
            <a:r>
              <a:rPr lang="pl-PL" dirty="0"/>
              <a:t>Wracajcie do ulubionych książek – powtarzalność sprzyja nauce.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206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28BDD-9982-9A85-472F-895AC18F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Bawcie się słowami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DD5610-6F87-8FE8-428D-E080418C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000" dirty="0"/>
              <a:t>Dzieci najlepiej uczą się przez zabawę.</a:t>
            </a:r>
          </a:p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r>
              <a:rPr lang="pl-PL" sz="3000" b="1" dirty="0"/>
              <a:t>Pomysły na zabawy językowe:</a:t>
            </a:r>
            <a:endParaRPr lang="pl-PL" sz="3000" dirty="0"/>
          </a:p>
          <a:p>
            <a:r>
              <a:rPr lang="pl-PL" sz="3000" dirty="0"/>
              <a:t>rymowanki i wyliczanki,</a:t>
            </a:r>
          </a:p>
          <a:p>
            <a:r>
              <a:rPr lang="pl-PL" sz="3000" dirty="0"/>
              <a:t>zgadywanki („Co to jest? Ma skrzydła i lata…”),</a:t>
            </a:r>
          </a:p>
          <a:p>
            <a:r>
              <a:rPr lang="pl-PL" sz="3000" dirty="0"/>
              <a:t>zabawa w kończenie zdań,</a:t>
            </a:r>
          </a:p>
          <a:p>
            <a:r>
              <a:rPr lang="pl-PL" sz="3000" dirty="0"/>
              <a:t>opisywanie przedmiotów bez podawania ich nazwy,</a:t>
            </a:r>
          </a:p>
          <a:p>
            <a:r>
              <a:rPr lang="pl-PL" sz="3000" dirty="0"/>
              <a:t>śpiewanie piosenek.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20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FBC30-440C-28B2-354F-5A488F29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 ekran – zwiększ kontakt</a:t>
            </a:r>
          </a:p>
        </p:txBody>
      </p:sp>
      <p:pic>
        <p:nvPicPr>
          <p:cNvPr id="10" name="Symbol zastępczy obrazu 9" descr="Obraz zawierający Kreskówka, Animacja, ilustracja, clipart&#10;&#10;Zawartość wygenerowana przez AI może być niepoprawna.">
            <a:extLst>
              <a:ext uri="{FF2B5EF4-FFF2-40B4-BE49-F238E27FC236}">
                <a16:creationId xmlns:a16="http://schemas.microsoft.com/office/drawing/2014/main" id="{A3D9B7A6-9D6C-035F-4C74-17EFA0C4B3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" r="1250"/>
          <a:stretch/>
        </p:blipFill>
        <p:spPr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B7F653-F323-21A1-3E6F-4B5EAC9B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Telewizor czy tablet nie zastąpią prawdziwej rozmowy. Nadmiar ekranów może ograniczać potrzebę komunikacji.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Zasada: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im więcej dialogu z dorosłym, tym lepszy trening dla mózgu dziecka.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666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FA905-DF71-65C1-34CA-F8FD7D1E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Dawaj dobry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2FCF6F-A66E-E57B-1338-8890D4F4A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/>
              <a:t>Dziecko uczy się poprzez naśladowanie. Jeśli rodzice mówią bogatym językiem, unikają zdrobnień i dbają o poprawność wypowiedzi, dziecko naturalnie przejmuje te wzorce.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061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5CC02-FF2C-7F65-6AD7-AD2A1EC5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Ćwiczcie aparat mowy</a:t>
            </a:r>
          </a:p>
        </p:txBody>
      </p:sp>
      <p:pic>
        <p:nvPicPr>
          <p:cNvPr id="20" name="Symbol zastępczy obrazu 19" descr="Obraz zawierający Kreskówka, rysowanie, ilustracja, Ludzka twarz&#10;&#10;Zawartość wygenerowana przez AI może być niepoprawna.">
            <a:extLst>
              <a:ext uri="{FF2B5EF4-FFF2-40B4-BE49-F238E27FC236}">
                <a16:creationId xmlns:a16="http://schemas.microsoft.com/office/drawing/2014/main" id="{CA271DAE-5ABA-61BB-E725-32331AB28E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71" b="19271"/>
          <a:stretch/>
        </p:blipFill>
        <p:spPr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3EF3C7-C6F4-35BC-0010-492F6D8F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dirty="0"/>
              <a:t>Sprawność języka, warg</a:t>
            </a:r>
            <a:br>
              <a:rPr lang="pl-PL" sz="2000" dirty="0"/>
            </a:br>
            <a:r>
              <a:rPr lang="pl-PL" sz="2000" dirty="0"/>
              <a:t> i policzków wpływa na wyraźną wymowę.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/>
              <a:t>Proste ćwiczenia:</a:t>
            </a:r>
            <a:endParaRPr lang="pl-PL" sz="2000" dirty="0"/>
          </a:p>
          <a:p>
            <a:r>
              <a:rPr lang="pl-PL" sz="2000" dirty="0"/>
              <a:t>- dmuchanie baniek mydlanych,</a:t>
            </a:r>
          </a:p>
          <a:p>
            <a:r>
              <a:rPr lang="pl-PL" sz="2000" dirty="0"/>
              <a:t>- picie przez słomkę,</a:t>
            </a:r>
          </a:p>
          <a:p>
            <a:r>
              <a:rPr lang="pl-PL" sz="2000" dirty="0"/>
              <a:t>- naśladowanie odgłosów zwierząt,</a:t>
            </a:r>
          </a:p>
          <a:p>
            <a:r>
              <a:rPr lang="pl-PL" sz="2000" dirty="0"/>
              <a:t>- robienie „min” przed lustrem,</a:t>
            </a:r>
          </a:p>
          <a:p>
            <a:r>
              <a:rPr lang="pl-PL" sz="2000" dirty="0"/>
              <a:t>- oblizywanie warg jak kotek po mleku.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1217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49</TotalTime>
  <Words>408</Words>
  <Application>Microsoft Office PowerPoint</Application>
  <PresentationFormat>Panoramiczny</PresentationFormat>
  <Paragraphs>51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Jak wspomóc rozwój mowy dziecka?</vt:lpstr>
      <vt:lpstr>Prezentacja programu PowerPoint</vt:lpstr>
      <vt:lpstr>Dlaczego rozwój mowy jest tak ważny?</vt:lpstr>
      <vt:lpstr>Codzienne rozmowy – najprostsza  i najskuteczniejsza metoda</vt:lpstr>
      <vt:lpstr>Czytajcie razem każdego dnia</vt:lpstr>
      <vt:lpstr>Bawcie się słowami</vt:lpstr>
      <vt:lpstr>Ogranicz ekran – zwiększ kontakt</vt:lpstr>
      <vt:lpstr>Dawaj dobry przykład</vt:lpstr>
      <vt:lpstr>Ćwiczcie aparat mowy</vt:lpstr>
      <vt:lpstr>Najważniejsze: cierpliwość i wsparcie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Dorota Sz</dc:creator>
  <cp:lastModifiedBy>Dorota Sz</cp:lastModifiedBy>
  <cp:revision>1</cp:revision>
  <dcterms:created xsi:type="dcterms:W3CDTF">2026-02-04T17:52:53Z</dcterms:created>
  <dcterms:modified xsi:type="dcterms:W3CDTF">2026-02-04T18:42:43Z</dcterms:modified>
</cp:coreProperties>
</file>