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7" r:id="rId1"/>
  </p:sldMasterIdLst>
  <p:notesMasterIdLst>
    <p:notesMasterId r:id="rId32"/>
  </p:notesMasterIdLst>
  <p:sldIdLst>
    <p:sldId id="257" r:id="rId2"/>
    <p:sldId id="275" r:id="rId3"/>
    <p:sldId id="277" r:id="rId4"/>
    <p:sldId id="279" r:id="rId5"/>
    <p:sldId id="281" r:id="rId6"/>
    <p:sldId id="291" r:id="rId7"/>
    <p:sldId id="293" r:id="rId8"/>
    <p:sldId id="285" r:id="rId9"/>
    <p:sldId id="297" r:id="rId10"/>
    <p:sldId id="286" r:id="rId11"/>
    <p:sldId id="284" r:id="rId12"/>
    <p:sldId id="287" r:id="rId13"/>
    <p:sldId id="298" r:id="rId14"/>
    <p:sldId id="300" r:id="rId15"/>
    <p:sldId id="301" r:id="rId16"/>
    <p:sldId id="303" r:id="rId17"/>
    <p:sldId id="307" r:id="rId18"/>
    <p:sldId id="309" r:id="rId19"/>
    <p:sldId id="313" r:id="rId20"/>
    <p:sldId id="317" r:id="rId21"/>
    <p:sldId id="319" r:id="rId22"/>
    <p:sldId id="321" r:id="rId23"/>
    <p:sldId id="323" r:id="rId24"/>
    <p:sldId id="335" r:id="rId25"/>
    <p:sldId id="337" r:id="rId26"/>
    <p:sldId id="339" r:id="rId27"/>
    <p:sldId id="341" r:id="rId28"/>
    <p:sldId id="343" r:id="rId29"/>
    <p:sldId id="345" r:id="rId30"/>
    <p:sldId id="347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A1D5A-D7FB-4CDB-A127-497FB43D34A0}" type="datetimeFigureOut">
              <a:rPr lang="pl-PL" smtClean="0"/>
              <a:t>05.11.2019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A9866-8DF6-4873-9BC1-C2F45FBBFF2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648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9A4045-7956-48F7-BB99-5DFBC9826D36}" type="slidenum">
              <a:rPr lang="pl-PL" smtClean="0"/>
              <a:pPr eaLnBrk="1" hangingPunct="1"/>
              <a:t>2</a:t>
            </a:fld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1" smtClean="0"/>
          </a:p>
        </p:txBody>
      </p:sp>
      <p:sp>
        <p:nvSpPr>
          <p:cNvPr id="716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5CA557-BADB-4224-AD9D-47A82557B489}" type="slidenum">
              <a:rPr lang="pl-PL" smtClean="0"/>
              <a:pPr eaLnBrk="1" hangingPunct="1"/>
              <a:t>17</a:t>
            </a:fld>
            <a:endParaRPr 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7270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C7F089-F922-461F-820A-91C14DDE1E3B}" type="slidenum">
              <a:rPr lang="pl-PL" smtClean="0"/>
              <a:pPr eaLnBrk="1" hangingPunct="1"/>
              <a:t>18</a:t>
            </a:fld>
            <a:endParaRPr lang="pl-P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757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DC6E24-0147-4157-AF66-ACD3A7AF17C9}" type="slidenum">
              <a:rPr lang="pl-PL" smtClean="0"/>
              <a:pPr eaLnBrk="1" hangingPunct="1"/>
              <a:t>19</a:t>
            </a:fld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778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4CB2E8-E1D9-4F55-AC64-D04A4B1DB784}" type="slidenum">
              <a:rPr lang="pl-PL" smtClean="0"/>
              <a:pPr eaLnBrk="1" hangingPunct="1"/>
              <a:t>20</a:t>
            </a:fld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798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4DFA4A-0A1A-47D6-837E-6604155659BD}" type="slidenum">
              <a:rPr lang="pl-PL" smtClean="0"/>
              <a:pPr eaLnBrk="1" hangingPunct="1"/>
              <a:t>21</a:t>
            </a:fld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809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874A18-92D2-4DAF-BC44-BB1790E35CA8}" type="slidenum">
              <a:rPr lang="pl-PL" smtClean="0"/>
              <a:pPr eaLnBrk="1" hangingPunct="1"/>
              <a:t>22</a:t>
            </a:fld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819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CFFC46-31C6-4F93-8781-A8B446812563}" type="slidenum">
              <a:rPr lang="pl-PL" smtClean="0"/>
              <a:pPr eaLnBrk="1" hangingPunct="1"/>
              <a:t>23</a:t>
            </a:fld>
            <a:endParaRPr 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1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C63A9-A9E9-49BB-8D23-C5C3287755F9}" type="slidenum">
              <a:rPr lang="pl-PL" smtClean="0"/>
              <a:pPr eaLnBrk="1" hangingPunct="1"/>
              <a:t>3</a:t>
            </a:fld>
            <a:endParaRPr 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41E762-E275-4489-B1C0-1DA3C34D7696}" type="slidenum">
              <a:rPr lang="pl-PL" smtClean="0"/>
              <a:pPr eaLnBrk="1" hangingPunct="1"/>
              <a:t>4</a:t>
            </a:fld>
            <a:endParaRPr lang="pl-P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i="1" smtClean="0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888735-5039-4408-92B6-59C323D3838E}" type="slidenum">
              <a:rPr lang="pl-PL" smtClean="0"/>
              <a:pPr eaLnBrk="1" hangingPunct="1"/>
              <a:t>5</a:t>
            </a:fld>
            <a:endParaRPr 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i="1" smtClean="0"/>
          </a:p>
        </p:txBody>
      </p:sp>
      <p:sp>
        <p:nvSpPr>
          <p:cNvPr id="645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947919-5A35-4B88-AE1D-2BA979DC0EC0}" type="slidenum">
              <a:rPr lang="pl-PL" smtClean="0"/>
              <a:pPr eaLnBrk="1" hangingPunct="1"/>
              <a:t>8</a:t>
            </a:fld>
            <a:endParaRPr 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i="1" smtClean="0"/>
          </a:p>
        </p:txBody>
      </p:sp>
      <p:sp>
        <p:nvSpPr>
          <p:cNvPr id="655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F03FCB-6540-4580-AF8B-EDAA17F2BA17}" type="slidenum">
              <a:rPr lang="pl-PL" smtClean="0"/>
              <a:pPr eaLnBrk="1" hangingPunct="1"/>
              <a:t>10</a:t>
            </a:fld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665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08EBAE-EE6B-4FEF-97CA-8979DFD45A14}" type="slidenum">
              <a:rPr lang="pl-PL" smtClean="0"/>
              <a:pPr eaLnBrk="1" hangingPunct="1"/>
              <a:t>12</a:t>
            </a:fld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smtClean="0"/>
          </a:p>
        </p:txBody>
      </p:sp>
      <p:sp>
        <p:nvSpPr>
          <p:cNvPr id="675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42EA67-758F-421B-8216-A9B5938E590B}" type="slidenum">
              <a:rPr lang="pl-PL" smtClean="0"/>
              <a:pPr eaLnBrk="1" hangingPunct="1"/>
              <a:t>14</a:t>
            </a:fld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b="1" smtClean="0"/>
          </a:p>
        </p:txBody>
      </p:sp>
      <p:sp>
        <p:nvSpPr>
          <p:cNvPr id="696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2519EE-ABF8-4A7C-B52C-977E11FD6743}" type="slidenum">
              <a:rPr lang="pl-PL" smtClean="0"/>
              <a:pPr eaLnBrk="1" hangingPunct="1"/>
              <a:t>16</a:t>
            </a:fld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51200" y="2286001"/>
            <a:ext cx="4064000" cy="3840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7518400" y="2286001"/>
            <a:ext cx="4064000" cy="38401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7F432-F9E8-4719-B355-A05AB046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7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51200" y="228600"/>
            <a:ext cx="83312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51200" y="2286000"/>
            <a:ext cx="4064000" cy="1843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7518400" y="2286000"/>
            <a:ext cx="4064000" cy="18430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3251200" y="4281489"/>
            <a:ext cx="8331200" cy="1844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639EE-4736-48A8-9EF1-DCCD39076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11/5/2019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E7ACB7A-A831-4977-AEB2-98AA01B87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33" y="3011860"/>
            <a:ext cx="10364451" cy="1596177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>
                <a:latin typeface="Calibri" pitchFamily="34" charset="0"/>
              </a:rPr>
              <a:t>ĆWICZENIA KOREKCYJNO-                          -</a:t>
            </a:r>
            <a:r>
              <a:rPr lang="pl-PL" sz="6000" b="1" dirty="0" smtClean="0">
                <a:latin typeface="Calibri" pitchFamily="34" charset="0"/>
              </a:rPr>
              <a:t>KOMPENSACYJNE</a:t>
            </a:r>
            <a:br>
              <a:rPr lang="pl-PL" sz="6000" b="1" dirty="0" smtClean="0">
                <a:latin typeface="Calibri" pitchFamily="34" charset="0"/>
              </a:rPr>
            </a:br>
            <a:r>
              <a:rPr lang="pl-PL" sz="6000" b="1" dirty="0">
                <a:latin typeface="Calibri" pitchFamily="34" charset="0"/>
              </a:rPr>
              <a:t/>
            </a:r>
            <a:br>
              <a:rPr lang="pl-PL" sz="6000" b="1" dirty="0">
                <a:latin typeface="Calibri" pitchFamily="34" charset="0"/>
              </a:rPr>
            </a:br>
            <a:r>
              <a:rPr lang="pl-PL" sz="6000" b="1" dirty="0">
                <a:latin typeface="Calibri" pitchFamily="34" charset="0"/>
              </a:rPr>
              <a:t>Rodzaje wad postawy ciała</a:t>
            </a:r>
            <a:r>
              <a:rPr lang="pl-PL" sz="6000" dirty="0">
                <a:latin typeface="Calibri" pitchFamily="34" charset="0"/>
              </a:rPr>
              <a:t/>
            </a:r>
            <a:br>
              <a:rPr lang="pl-PL" sz="6000" dirty="0">
                <a:latin typeface="Calibri" pitchFamily="34" charset="0"/>
              </a:rPr>
            </a:br>
            <a:endParaRPr lang="pl-PL" sz="6000" dirty="0"/>
          </a:p>
        </p:txBody>
      </p:sp>
    </p:spTree>
    <p:extLst>
      <p:ext uri="{BB962C8B-B14F-4D97-AF65-F5344CB8AC3E}">
        <p14:creationId xmlns:p14="http://schemas.microsoft.com/office/powerpoint/2010/main" val="13588892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 idx="4294967295"/>
          </p:nvPr>
        </p:nvSpPr>
        <p:spPr>
          <a:xfrm>
            <a:off x="684363" y="276633"/>
            <a:ext cx="9753600" cy="1154097"/>
          </a:xfrm>
        </p:spPr>
        <p:txBody>
          <a:bodyPr/>
          <a:lstStyle/>
          <a:p>
            <a:pPr algn="l"/>
            <a:r>
              <a:rPr lang="pl-PL" sz="4000" b="1" dirty="0" smtClean="0">
                <a:latin typeface="Calibri" pitchFamily="34" charset="0"/>
              </a:rPr>
              <a:t>Wady postawy  w płaszczyźnie strzałkowej</a:t>
            </a:r>
          </a:p>
        </p:txBody>
      </p:sp>
      <p:sp>
        <p:nvSpPr>
          <p:cNvPr id="18435" name="Rectangle 7"/>
          <p:cNvSpPr>
            <a:spLocks noGrp="1"/>
          </p:cNvSpPr>
          <p:nvPr>
            <p:ph type="body" sz="half" idx="1"/>
          </p:nvPr>
        </p:nvSpPr>
        <p:spPr>
          <a:xfrm>
            <a:off x="239184" y="2349501"/>
            <a:ext cx="4064000" cy="3840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400" b="1" dirty="0" smtClean="0"/>
              <a:t>	Plecy płaskie</a:t>
            </a:r>
          </a:p>
        </p:txBody>
      </p:sp>
      <p:pic>
        <p:nvPicPr>
          <p:cNvPr id="18436" name="Obraz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1773238"/>
            <a:ext cx="6625167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pole tekstowe 4"/>
          <p:cNvSpPr txBox="1">
            <a:spLocks noChangeArrowheads="1"/>
          </p:cNvSpPr>
          <p:nvPr/>
        </p:nvSpPr>
        <p:spPr bwMode="auto">
          <a:xfrm>
            <a:off x="2639485" y="6237288"/>
            <a:ext cx="95525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/>
              <a:t>Ryc. za: F.P. Kendall, </a:t>
            </a:r>
            <a:r>
              <a:rPr lang="pl-PL" i="1"/>
              <a:t>Muscles: Testing and Function with Posture and Pain,</a:t>
            </a:r>
            <a:r>
              <a:rPr lang="pl-PL"/>
              <a:t> Lippincott Williams&amp;Wiilkins 2005.</a:t>
            </a:r>
          </a:p>
        </p:txBody>
      </p:sp>
    </p:spTree>
    <p:extLst>
      <p:ext uri="{BB962C8B-B14F-4D97-AF65-F5344CB8AC3E}">
        <p14:creationId xmlns:p14="http://schemas.microsoft.com/office/powerpoint/2010/main" val="15454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88855" y="470140"/>
            <a:ext cx="9273396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Cel ćw. korekcyjnych dla pleców płaskich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535502" y="2294628"/>
            <a:ext cx="7608498" cy="3840163"/>
          </a:xfrm>
        </p:spPr>
        <p:txBody>
          <a:bodyPr/>
          <a:lstStyle/>
          <a:p>
            <a:r>
              <a:rPr lang="pl-PL" sz="2400" dirty="0" smtClean="0">
                <a:cs typeface="Segoe UI" pitchFamily="2"/>
              </a:rPr>
              <a:t> </a:t>
            </a:r>
            <a:r>
              <a:rPr lang="pl-PL" sz="2400" dirty="0">
                <a:cs typeface="Segoe UI" pitchFamily="2"/>
              </a:rPr>
              <a:t>zwiększenie </a:t>
            </a:r>
            <a:r>
              <a:rPr lang="pl-PL" sz="2400" dirty="0" err="1">
                <a:cs typeface="Segoe UI" pitchFamily="2"/>
              </a:rPr>
              <a:t>przodopochylenia</a:t>
            </a:r>
            <a:r>
              <a:rPr lang="pl-PL" sz="2400" dirty="0">
                <a:cs typeface="Segoe UI" pitchFamily="2"/>
              </a:rPr>
              <a:t> miednicy, a tym samym ukształtowanie prawidłowej lordozy lędźwiowej.</a:t>
            </a:r>
            <a:r>
              <a:rPr lang="pl-PL" u="sng" dirty="0">
                <a:latin typeface="Segoe UI" pitchFamily="34"/>
                <a:cs typeface="Segoe UI" pitchFamily="2"/>
              </a:rPr>
              <a:t/>
            </a:r>
            <a:br>
              <a:rPr lang="pl-PL" u="sng" dirty="0">
                <a:latin typeface="Segoe UI" pitchFamily="34"/>
                <a:cs typeface="Segoe UI" pitchFamily="2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09305" y="3666227"/>
            <a:ext cx="8043654" cy="1907847"/>
          </a:xfrm>
        </p:spPr>
        <p:txBody>
          <a:bodyPr/>
          <a:lstStyle/>
          <a:p>
            <a:r>
              <a:rPr lang="pl-PL" sz="2400" dirty="0" smtClean="0">
                <a:latin typeface="+mj-lt"/>
                <a:cs typeface="Segoe UI" pitchFamily="2"/>
              </a:rPr>
              <a:t>zwiększenie </a:t>
            </a:r>
            <a:r>
              <a:rPr lang="pl-PL" sz="2400" dirty="0">
                <a:latin typeface="+mj-lt"/>
                <a:cs typeface="Segoe UI" pitchFamily="2"/>
              </a:rPr>
              <a:t>ruchomości kręgosłupa zwłaszcza do przodu w odcinku piersiowym (ćw. </a:t>
            </a:r>
            <a:r>
              <a:rPr lang="pl-PL" sz="2400" dirty="0" err="1">
                <a:latin typeface="+mj-lt"/>
                <a:cs typeface="Segoe UI" pitchFamily="2"/>
              </a:rPr>
              <a:t>kifotyzujące</a:t>
            </a:r>
            <a:r>
              <a:rPr lang="pl-PL" sz="2400" dirty="0">
                <a:latin typeface="+mj-lt"/>
                <a:cs typeface="Segoe UI" pitchFamily="2"/>
              </a:rPr>
              <a:t>), by uzyskać wydłużenie prostownika grzbietu odcinka piersiowego i skrócenie go w odcinku lędźwiowym.</a:t>
            </a:r>
            <a:r>
              <a:rPr lang="pl-PL" u="sng" dirty="0">
                <a:latin typeface="Segoe UI" pitchFamily="34"/>
                <a:cs typeface="Segoe UI" pitchFamily="2"/>
              </a:rPr>
              <a:t/>
            </a:r>
            <a:br>
              <a:rPr lang="pl-PL" u="sng" dirty="0">
                <a:latin typeface="Segoe UI" pitchFamily="34"/>
                <a:cs typeface="Segoe UI" pitchFamily="2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187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32100" y="260350"/>
            <a:ext cx="8331200" cy="1143000"/>
          </a:xfrm>
        </p:spPr>
        <p:txBody>
          <a:bodyPr/>
          <a:lstStyle/>
          <a:p>
            <a:pPr algn="l" eaLnBrk="1" hangingPunct="1"/>
            <a:r>
              <a:rPr lang="pl-PL" b="1" smtClean="0">
                <a:latin typeface="Arial" charset="0"/>
              </a:rPr>
              <a:t>Klatka piersiowa kurza</a:t>
            </a:r>
            <a:endParaRPr lang="en-US" b="1" smtClean="0">
              <a:latin typeface="Arial" charset="0"/>
            </a:endParaRPr>
          </a:p>
        </p:txBody>
      </p:sp>
      <p:sp>
        <p:nvSpPr>
          <p:cNvPr id="19459" name="Rectangle 14"/>
          <p:cNvSpPr>
            <a:spLocks noGrp="1"/>
          </p:cNvSpPr>
          <p:nvPr>
            <p:ph type="body" sz="half" idx="3"/>
          </p:nvPr>
        </p:nvSpPr>
        <p:spPr>
          <a:xfrm>
            <a:off x="3407833" y="6381751"/>
            <a:ext cx="8331200" cy="320675"/>
          </a:xfrm>
        </p:spPr>
        <p:txBody>
          <a:bodyPr/>
          <a:lstStyle/>
          <a:p>
            <a:pPr algn="r">
              <a:lnSpc>
                <a:spcPct val="80000"/>
              </a:lnSpc>
              <a:buFont typeface="Wingdings" pitchFamily="2" charset="2"/>
              <a:buNone/>
            </a:pPr>
            <a:r>
              <a:rPr lang="pl-PL" sz="1800" smtClean="0"/>
              <a:t>Źródło: Wikimedia Commons</a:t>
            </a:r>
          </a:p>
        </p:txBody>
      </p:sp>
      <p:pic>
        <p:nvPicPr>
          <p:cNvPr id="19461" name="Picture 17" descr="gim24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284" y="2133601"/>
            <a:ext cx="3962400" cy="4175125"/>
          </a:xfrm>
        </p:spPr>
      </p:pic>
      <p:pic>
        <p:nvPicPr>
          <p:cNvPr id="19462" name="Picture 18" descr="Ben_Fraser_pectus_carinat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0651" y="2133600"/>
            <a:ext cx="4106333" cy="4103688"/>
          </a:xfrm>
        </p:spPr>
      </p:pic>
    </p:spTree>
    <p:extLst>
      <p:ext uri="{BB962C8B-B14F-4D97-AF65-F5344CB8AC3E}">
        <p14:creationId xmlns:p14="http://schemas.microsoft.com/office/powerpoint/2010/main" val="6268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5992" y="3636035"/>
            <a:ext cx="10021020" cy="1143000"/>
          </a:xfrm>
        </p:spPr>
        <p:txBody>
          <a:bodyPr>
            <a:normAutofit fontScale="90000"/>
          </a:bodyPr>
          <a:lstStyle/>
          <a:p>
            <a:pPr lvl="0"/>
            <a:r>
              <a:rPr lang="pl-PL" sz="3600" dirty="0"/>
              <a:t>Celem rehabilitacji jest zwiększenie ruchomości stawów barkowych, wzmocnienie osłabionych mięśni i rozciągnięcie przykurczy. Dodatkowo poprawa i nauka prawidłowego oddechu, a także ściągnięcie w dół dolnych łuków żeber.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09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83544" y="314864"/>
            <a:ext cx="9218083" cy="1143000"/>
          </a:xfrm>
        </p:spPr>
        <p:txBody>
          <a:bodyPr/>
          <a:lstStyle/>
          <a:p>
            <a:pPr algn="l" eaLnBrk="1" hangingPunct="1"/>
            <a:r>
              <a:rPr lang="pl-PL" sz="4000" b="1" dirty="0" smtClean="0">
                <a:latin typeface="Arial" charset="0"/>
              </a:rPr>
              <a:t>Klatka piersiowa lejkowata (szewska</a:t>
            </a:r>
            <a:r>
              <a:rPr lang="pl-PL" b="1" dirty="0" smtClean="0">
                <a:latin typeface="Arial" charset="0"/>
              </a:rPr>
              <a:t>)</a:t>
            </a:r>
            <a:endParaRPr lang="en-US" b="1" dirty="0" smtClean="0">
              <a:latin typeface="Arial" charset="0"/>
            </a:endParaRPr>
          </a:p>
        </p:txBody>
      </p:sp>
      <p:pic>
        <p:nvPicPr>
          <p:cNvPr id="20483" name="Picture 14" descr="gim24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4075" y="2078069"/>
            <a:ext cx="3979333" cy="4176713"/>
          </a:xfrm>
          <a:prstGeom prst="rect">
            <a:avLst/>
          </a:prstGeom>
        </p:spPr>
      </p:pic>
      <p:pic>
        <p:nvPicPr>
          <p:cNvPr id="20485" name="Picture 16" descr="Pectus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9165" y="2179608"/>
            <a:ext cx="4290484" cy="4103687"/>
          </a:xfrm>
        </p:spPr>
      </p:pic>
      <p:sp>
        <p:nvSpPr>
          <p:cNvPr id="20486" name="Rectangle 17"/>
          <p:cNvSpPr>
            <a:spLocks/>
          </p:cNvSpPr>
          <p:nvPr/>
        </p:nvSpPr>
        <p:spPr bwMode="auto">
          <a:xfrm>
            <a:off x="3860800" y="6381751"/>
            <a:ext cx="8331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r" eaLnBrk="0" hangingPunct="0">
              <a:lnSpc>
                <a:spcPct val="8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pl-PL">
                <a:latin typeface="Calibri" pitchFamily="34" charset="0"/>
              </a:rPr>
              <a:t>Źródło: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86070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345719" y="1086299"/>
            <a:ext cx="871267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tx2"/>
                </a:solidFill>
                <a:latin typeface="+mj-lt"/>
              </a:rPr>
              <a:t>ĆWICZENIA </a:t>
            </a:r>
            <a:r>
              <a:rPr lang="pl-PL" sz="2400" b="1" dirty="0" smtClean="0">
                <a:latin typeface="+mj-lt"/>
              </a:rPr>
              <a:t> </a:t>
            </a:r>
            <a:r>
              <a:rPr lang="pl-PL" sz="2400" dirty="0" smtClean="0">
                <a:latin typeface="+mj-lt"/>
              </a:rPr>
              <a:t> </a:t>
            </a:r>
          </a:p>
          <a:p>
            <a:endParaRPr lang="pl-PL" sz="2400" dirty="0" smtClean="0">
              <a:latin typeface="+mj-lt"/>
            </a:endParaRPr>
          </a:p>
          <a:p>
            <a:endParaRPr lang="pl-PL" sz="2400" dirty="0">
              <a:latin typeface="+mj-lt"/>
            </a:endParaRPr>
          </a:p>
          <a:p>
            <a:r>
              <a:rPr lang="pl-PL" sz="2800" dirty="0" smtClean="0">
                <a:latin typeface="+mj-lt"/>
              </a:rPr>
              <a:t>Największy </a:t>
            </a:r>
            <a:r>
              <a:rPr lang="pl-PL" sz="2800" dirty="0">
                <a:latin typeface="+mj-lt"/>
              </a:rPr>
              <a:t>nacisk kładziony jest na zwiększenie ruchomości w stawach barkowych i wzmacnianie mięśni grzbietu i kręgosłupa</a:t>
            </a:r>
            <a:r>
              <a:rPr lang="pl-PL" sz="2800" dirty="0" smtClean="0">
                <a:latin typeface="+mj-lt"/>
              </a:rPr>
              <a:t>.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800" dirty="0"/>
              <a:t>Istotne jest także rozciąganie aparatu więzadłowego, który z powodu zniekształcenia jest bardzo napięty.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1" y="1989139"/>
            <a:ext cx="3680883" cy="41751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23555" name="Rectangle 2"/>
          <p:cNvSpPr txBox="1">
            <a:spLocks noChangeArrowheads="1"/>
          </p:cNvSpPr>
          <p:nvPr/>
        </p:nvSpPr>
        <p:spPr bwMode="auto">
          <a:xfrm>
            <a:off x="2159001" y="260350"/>
            <a:ext cx="979381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en-US" b="1"/>
          </a:p>
        </p:txBody>
      </p:sp>
      <p:sp>
        <p:nvSpPr>
          <p:cNvPr id="23557" name="Rectangle 9"/>
          <p:cNvSpPr>
            <a:spLocks noGrp="1"/>
          </p:cNvSpPr>
          <p:nvPr>
            <p:ph type="title"/>
          </p:nvPr>
        </p:nvSpPr>
        <p:spPr>
          <a:xfrm>
            <a:off x="2832101" y="228600"/>
            <a:ext cx="8750300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l-PL" sz="4000" b="1" dirty="0" smtClean="0">
                <a:latin typeface="Calibri" pitchFamily="34" charset="0"/>
              </a:rPr>
              <a:t>Wielopłaszczyznowe wady postawy (oględziny z przodu)</a:t>
            </a:r>
          </a:p>
        </p:txBody>
      </p:sp>
      <p:sp>
        <p:nvSpPr>
          <p:cNvPr id="23558" name="Rectangle 10"/>
          <p:cNvSpPr>
            <a:spLocks noGrp="1"/>
          </p:cNvSpPr>
          <p:nvPr>
            <p:ph type="body" idx="1"/>
          </p:nvPr>
        </p:nvSpPr>
        <p:spPr>
          <a:xfrm>
            <a:off x="4847167" y="2276475"/>
            <a:ext cx="7008284" cy="3816350"/>
          </a:xfrm>
        </p:spPr>
        <p:txBody>
          <a:bodyPr/>
          <a:lstStyle/>
          <a:p>
            <a:r>
              <a:rPr lang="pl-PL" sz="3600" smtClean="0"/>
              <a:t>asymetria barków</a:t>
            </a:r>
          </a:p>
          <a:p>
            <a:r>
              <a:rPr lang="pl-PL" sz="3600" smtClean="0"/>
              <a:t>asymetria sutków</a:t>
            </a:r>
          </a:p>
          <a:p>
            <a:r>
              <a:rPr lang="pl-PL" sz="3600" smtClean="0"/>
              <a:t>asymetria trójkątów taliowych</a:t>
            </a:r>
          </a:p>
          <a:p>
            <a:r>
              <a:rPr lang="pl-PL" sz="3600" smtClean="0"/>
              <a:t>asymetria bioder</a:t>
            </a:r>
          </a:p>
          <a:p>
            <a:endParaRPr lang="pl-PL" sz="3600" smtClean="0"/>
          </a:p>
        </p:txBody>
      </p:sp>
    </p:spTree>
    <p:extLst>
      <p:ext uri="{BB962C8B-B14F-4D97-AF65-F5344CB8AC3E}">
        <p14:creationId xmlns:p14="http://schemas.microsoft.com/office/powerpoint/2010/main" val="21096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284" y="2060576"/>
            <a:ext cx="3429000" cy="3883025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25604" name="Rectangle 9"/>
          <p:cNvSpPr>
            <a:spLocks noGrp="1"/>
          </p:cNvSpPr>
          <p:nvPr>
            <p:ph type="title"/>
          </p:nvPr>
        </p:nvSpPr>
        <p:spPr>
          <a:xfrm>
            <a:off x="2832101" y="228600"/>
            <a:ext cx="8750300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l-PL" sz="4000" b="1" smtClean="0">
                <a:latin typeface="Calibri" pitchFamily="34" charset="0"/>
              </a:rPr>
              <a:t>Wielopłaszczyznowe wady postawy (oględziny z tyłu)</a:t>
            </a:r>
          </a:p>
        </p:txBody>
      </p:sp>
      <p:sp>
        <p:nvSpPr>
          <p:cNvPr id="25605" name="Rectangle 10"/>
          <p:cNvSpPr>
            <a:spLocks noGrp="1"/>
          </p:cNvSpPr>
          <p:nvPr>
            <p:ph type="body" idx="1"/>
          </p:nvPr>
        </p:nvSpPr>
        <p:spPr>
          <a:xfrm>
            <a:off x="4751917" y="2133600"/>
            <a:ext cx="6781800" cy="3735388"/>
          </a:xfrm>
        </p:spPr>
        <p:txBody>
          <a:bodyPr/>
          <a:lstStyle/>
          <a:p>
            <a:r>
              <a:rPr lang="pl-PL" sz="3200" smtClean="0"/>
              <a:t>asymetria barków</a:t>
            </a:r>
          </a:p>
          <a:p>
            <a:r>
              <a:rPr lang="pl-PL" sz="3200" smtClean="0"/>
              <a:t>asymetria łopatek</a:t>
            </a:r>
          </a:p>
          <a:p>
            <a:r>
              <a:rPr lang="pl-PL" sz="3200" smtClean="0"/>
              <a:t>asymetria trójkątów taliowych</a:t>
            </a:r>
          </a:p>
          <a:p>
            <a:r>
              <a:rPr lang="pl-PL" sz="3200" smtClean="0"/>
              <a:t>asymetria bioder</a:t>
            </a:r>
          </a:p>
          <a:p>
            <a:r>
              <a:rPr lang="pl-PL" sz="3200" smtClean="0"/>
              <a:t>asymetria fałdów pośladkowych</a:t>
            </a:r>
          </a:p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16374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285" y="2205039"/>
            <a:ext cx="3704167" cy="3944937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2662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3215217" y="549275"/>
            <a:ext cx="83312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pl-PL" sz="4000" b="1" smtClean="0">
                <a:latin typeface="Calibri" pitchFamily="34" charset="0"/>
              </a:rPr>
              <a:t>Wielopłaszczyznowe wady postawy – (oględziny z tyłu)</a:t>
            </a:r>
            <a:r>
              <a:rPr lang="pl-PL" sz="3600" b="1" smtClean="0">
                <a:latin typeface="Calibri" pitchFamily="34" charset="0"/>
              </a:rPr>
              <a:t> </a:t>
            </a:r>
            <a:br>
              <a:rPr lang="pl-PL" sz="3600" b="1" smtClean="0">
                <a:latin typeface="Calibri" pitchFamily="34" charset="0"/>
              </a:rPr>
            </a:br>
            <a:r>
              <a:rPr lang="pl-PL" sz="2400" b="1" smtClean="0">
                <a:latin typeface="Calibri" pitchFamily="34" charset="0"/>
              </a:rPr>
              <a:t/>
            </a:r>
            <a:br>
              <a:rPr lang="pl-PL" sz="2400" b="1" smtClean="0">
                <a:latin typeface="Calibri" pitchFamily="34" charset="0"/>
              </a:rPr>
            </a:br>
            <a:endParaRPr lang="pl-PL" sz="2400" b="1" smtClean="0">
              <a:latin typeface="Calibri" pitchFamily="34" charset="0"/>
            </a:endParaRPr>
          </a:p>
        </p:txBody>
      </p:sp>
      <p:sp>
        <p:nvSpPr>
          <p:cNvPr id="26628" name="Rectangle 9"/>
          <p:cNvSpPr>
            <a:spLocks noGrp="1"/>
          </p:cNvSpPr>
          <p:nvPr>
            <p:ph type="body" idx="1"/>
          </p:nvPr>
        </p:nvSpPr>
        <p:spPr>
          <a:xfrm>
            <a:off x="5135034" y="2349500"/>
            <a:ext cx="6337300" cy="3887788"/>
          </a:xfrm>
        </p:spPr>
        <p:txBody>
          <a:bodyPr/>
          <a:lstStyle/>
          <a:p>
            <a:r>
              <a:rPr lang="pl-PL" sz="3600" smtClean="0"/>
              <a:t>asymetria linii fałdów dołów podkolanowych</a:t>
            </a:r>
          </a:p>
          <a:p>
            <a:r>
              <a:rPr lang="pl-PL" sz="3600" smtClean="0"/>
              <a:t> asymetria kostek wewnętrznych</a:t>
            </a:r>
          </a:p>
          <a:p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36416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1"/>
          <p:cNvSpPr>
            <a:spLocks noGrp="1"/>
          </p:cNvSpPr>
          <p:nvPr>
            <p:ph type="title"/>
          </p:nvPr>
        </p:nvSpPr>
        <p:spPr>
          <a:xfrm>
            <a:off x="2544234" y="228600"/>
            <a:ext cx="9038167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l-PL" sz="4000" b="1" smtClean="0"/>
              <a:t>Skolioza to wielopłaszczyznowe wady postawy!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285" y="2276476"/>
            <a:ext cx="6623049" cy="3840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pl-PL" sz="4000" b="1" smtClean="0"/>
              <a:t>	Skolioza nie jest jedynie bocznym wygięciem kręgosłupa, to deformacja całego ciała.</a:t>
            </a:r>
          </a:p>
        </p:txBody>
      </p:sp>
      <p:pic>
        <p:nvPicPr>
          <p:cNvPr id="29701" name="Picture 14" descr="gim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89334" y="2286001"/>
            <a:ext cx="3520017" cy="3840163"/>
          </a:xfrm>
        </p:spPr>
      </p:pic>
    </p:spTree>
    <p:extLst>
      <p:ext uri="{BB962C8B-B14F-4D97-AF65-F5344CB8AC3E}">
        <p14:creationId xmlns:p14="http://schemas.microsoft.com/office/powerpoint/2010/main" val="1661894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914401" y="333375"/>
            <a:ext cx="10750551" cy="1727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dirty="0" smtClean="0"/>
              <a:t>	</a:t>
            </a:r>
            <a:r>
              <a:rPr lang="pl-PL" sz="3600" b="1" dirty="0" smtClean="0"/>
              <a:t>Kręgosłup w płaszczyźnie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pl-PL" sz="1400" dirty="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l-PL" dirty="0" smtClean="0"/>
              <a:t> 	</a:t>
            </a:r>
            <a:r>
              <a:rPr lang="pl-PL" sz="2800" dirty="0" smtClean="0"/>
              <a:t>               </a:t>
            </a:r>
            <a:r>
              <a:rPr lang="pl-PL" sz="2800" b="1" dirty="0"/>
              <a:t> </a:t>
            </a:r>
            <a:r>
              <a:rPr lang="pl-PL" sz="2800" b="1" dirty="0" smtClean="0"/>
              <a:t>                     czołowej             strzałkowej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267" y="2060575"/>
            <a:ext cx="1333500" cy="431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351618" y="2276476"/>
            <a:ext cx="3359149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odcinek szyjny  </a:t>
            </a:r>
            <a:endParaRPr kumimoji="1"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56367" y="3429001"/>
            <a:ext cx="31707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odcinek piersiowy</a:t>
            </a:r>
            <a:r>
              <a:rPr kumimoji="1" lang="pl-PL" sz="2800">
                <a:solidFill>
                  <a:schemeClr val="tx2"/>
                </a:solidFill>
              </a:rPr>
              <a:t> </a:t>
            </a:r>
            <a:endParaRPr kumimoji="1" lang="en-US" sz="2800" b="1">
              <a:solidFill>
                <a:schemeClr val="tx2"/>
              </a:solidFill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67" y="2060575"/>
            <a:ext cx="1267884" cy="4319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446867" y="4652963"/>
            <a:ext cx="2880784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odcinek lędźwiowy</a:t>
            </a:r>
            <a:r>
              <a:rPr kumimoji="1" lang="pl-PL" sz="2800">
                <a:solidFill>
                  <a:schemeClr val="tx2"/>
                </a:solidFill>
              </a:rPr>
              <a:t>   </a:t>
            </a:r>
            <a:endParaRPr kumimoji="1" lang="en-US" sz="2800" b="1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1968500" y="5516563"/>
            <a:ext cx="35052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kość krzyżowa   </a:t>
            </a:r>
            <a:endParaRPr kumimoji="1"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871133" y="5949951"/>
            <a:ext cx="3505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kumimoji="1" lang="pl-PL" sz="2800">
                <a:solidFill>
                  <a:schemeClr val="tx2"/>
                </a:solidFill>
                <a:latin typeface="+mn-lt"/>
              </a:rPr>
              <a:t>kość guziczna</a:t>
            </a:r>
            <a:endParaRPr kumimoji="1" lang="en-US" sz="28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8401051" y="2349501"/>
            <a:ext cx="311996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r">
              <a:defRPr/>
            </a:pPr>
            <a:r>
              <a:rPr kumimoji="1" lang="pl-PL" sz="2800">
                <a:solidFill>
                  <a:schemeClr val="tx2"/>
                </a:solidFill>
                <a:latin typeface="+mn-lt"/>
                <a:cs typeface="Times New Roman" pitchFamily="18" charset="0"/>
              </a:rPr>
              <a:t>lordoza szyjna</a:t>
            </a:r>
            <a:endParaRPr kumimoji="1" lang="en-US" sz="2800">
              <a:solidFill>
                <a:schemeClr val="tx2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8688917" y="3429001"/>
            <a:ext cx="244686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kifoza </a:t>
            </a:r>
            <a:b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piersiowa</a:t>
            </a:r>
            <a:endParaRPr kumimoji="1" lang="en-US" sz="2800" b="1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688917" y="4724401"/>
            <a:ext cx="3022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lordoza </a:t>
            </a:r>
            <a:b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</a:br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lędźwiowa</a:t>
            </a:r>
            <a:endParaRPr kumimoji="1"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8591552" y="5589588"/>
            <a:ext cx="340783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kifoza </a:t>
            </a:r>
            <a:r>
              <a:rPr kumimoji="1" lang="pl-PL" sz="2800">
                <a:solidFill>
                  <a:schemeClr val="tx2"/>
                </a:solidFill>
                <a:latin typeface="Calibri" pitchFamily="34" charset="0"/>
              </a:rPr>
              <a:t>krzyżowa</a:t>
            </a:r>
            <a:endParaRPr kumimoji="1" lang="en-US" sz="2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8496300" y="5949951"/>
            <a:ext cx="3312584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r>
              <a:rPr kumimoji="1" lang="pl-PL" sz="2800">
                <a:solidFill>
                  <a:schemeClr val="tx2"/>
                </a:solidFill>
                <a:latin typeface="Calibri" pitchFamily="34" charset="0"/>
                <a:cs typeface="Times New Roman" pitchFamily="18" charset="0"/>
              </a:rPr>
              <a:t>kifoza guziczna</a:t>
            </a:r>
            <a:endParaRPr kumimoji="1" lang="en-US" sz="2800">
              <a:solidFill>
                <a:schemeClr val="tx2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4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4" y="1471585"/>
            <a:ext cx="11857567" cy="50784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967" y="148207"/>
            <a:ext cx="8331200" cy="1143000"/>
          </a:xfrm>
        </p:spPr>
        <p:txBody>
          <a:bodyPr/>
          <a:lstStyle/>
          <a:p>
            <a:pPr algn="l" eaLnBrk="1" hangingPunct="1"/>
            <a:r>
              <a:rPr lang="pl-PL" b="1" dirty="0" smtClean="0">
                <a:latin typeface="Calibri" pitchFamily="34" charset="0"/>
              </a:rPr>
              <a:t>Rodzaje skoliozy</a:t>
            </a:r>
            <a:endParaRPr lang="en-US" b="1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58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272" y="2492376"/>
            <a:ext cx="4432300" cy="417671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448679" y="1689100"/>
            <a:ext cx="45127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Osie kończyn dolnych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127137" y="1637401"/>
            <a:ext cx="24934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Koślawość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199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1836" y="2489200"/>
            <a:ext cx="3835400" cy="4179888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34822" name="Rectangle 9"/>
          <p:cNvSpPr>
            <a:spLocks noGrp="1"/>
          </p:cNvSpPr>
          <p:nvPr>
            <p:ph type="title"/>
          </p:nvPr>
        </p:nvSpPr>
        <p:spPr>
          <a:xfrm>
            <a:off x="1103982" y="248489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Wady kończyn dolnych</a:t>
            </a:r>
          </a:p>
        </p:txBody>
      </p:sp>
    </p:spTree>
    <p:extLst>
      <p:ext uri="{BB962C8B-B14F-4D97-AF65-F5344CB8AC3E}">
        <p14:creationId xmlns:p14="http://schemas.microsoft.com/office/powerpoint/2010/main" val="359251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050" y="2492376"/>
            <a:ext cx="4430184" cy="417671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841476" y="1628775"/>
            <a:ext cx="45127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Osie kończyn dolnych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6865408" y="1628775"/>
            <a:ext cx="28807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Szpotawość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3820" y="2500344"/>
            <a:ext cx="4091517" cy="4176713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xtLst/>
        </p:spPr>
      </p:pic>
      <p:sp>
        <p:nvSpPr>
          <p:cNvPr id="35846" name="Rectangle 9"/>
          <p:cNvSpPr>
            <a:spLocks noGrp="1"/>
          </p:cNvSpPr>
          <p:nvPr>
            <p:ph type="title"/>
          </p:nvPr>
        </p:nvSpPr>
        <p:spPr>
          <a:xfrm>
            <a:off x="888322" y="251723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Wady kończyn dolnych</a:t>
            </a:r>
          </a:p>
        </p:txBody>
      </p:sp>
    </p:spTree>
    <p:extLst>
      <p:ext uri="{BB962C8B-B14F-4D97-AF65-F5344CB8AC3E}">
        <p14:creationId xmlns:p14="http://schemas.microsoft.com/office/powerpoint/2010/main" val="87515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1210095" y="1700213"/>
            <a:ext cx="412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Stopy prawidłowe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009217" y="1625600"/>
            <a:ext cx="514984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kumimoji="1" lang="pl-PL" sz="2800" b="1" dirty="0">
                <a:solidFill>
                  <a:schemeClr val="tx2"/>
                </a:solidFill>
                <a:latin typeface="+mn-lt"/>
              </a:rPr>
              <a:t>Stopy płasko-koślawe</a:t>
            </a:r>
            <a:endParaRPr kumimoji="1" lang="en-US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68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853" y="2374034"/>
            <a:ext cx="3337984" cy="4225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115" y="2370950"/>
            <a:ext cx="3702051" cy="4211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Rectangle 9"/>
          <p:cNvSpPr>
            <a:spLocks noGrp="1"/>
          </p:cNvSpPr>
          <p:nvPr>
            <p:ph type="title"/>
          </p:nvPr>
        </p:nvSpPr>
        <p:spPr>
          <a:xfrm>
            <a:off x="1544287" y="335562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Wady stóp</a:t>
            </a:r>
          </a:p>
        </p:txBody>
      </p:sp>
    </p:spTree>
    <p:extLst>
      <p:ext uri="{BB962C8B-B14F-4D97-AF65-F5344CB8AC3E}">
        <p14:creationId xmlns:p14="http://schemas.microsoft.com/office/powerpoint/2010/main" val="366590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60822" y="1906019"/>
            <a:ext cx="8839200" cy="16986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 sz="4000" b="1" cap="none" dirty="0" smtClean="0">
                <a:latin typeface="Calibri" pitchFamily="34" charset="0"/>
              </a:rPr>
              <a:t>WSKAZÓWKI DO DALSZEGO POSTĘPOWANIA KOREKCYJNEGO</a:t>
            </a:r>
          </a:p>
        </p:txBody>
      </p:sp>
    </p:spTree>
    <p:extLst>
      <p:ext uri="{BB962C8B-B14F-4D97-AF65-F5344CB8AC3E}">
        <p14:creationId xmlns:p14="http://schemas.microsoft.com/office/powerpoint/2010/main" val="55985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/>
          </p:cNvSpPr>
          <p:nvPr>
            <p:ph type="title"/>
          </p:nvPr>
        </p:nvSpPr>
        <p:spPr>
          <a:xfrm>
            <a:off x="905933" y="320735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Wskazówki dla rodziców / nauczycieli</a:t>
            </a:r>
          </a:p>
        </p:txBody>
      </p:sp>
      <p:sp>
        <p:nvSpPr>
          <p:cNvPr id="45059" name="Symbol zastępczy zawartości 2"/>
          <p:cNvSpPr>
            <a:spLocks noGrp="1"/>
          </p:cNvSpPr>
          <p:nvPr>
            <p:ph idx="4294967295"/>
          </p:nvPr>
        </p:nvSpPr>
        <p:spPr>
          <a:xfrm>
            <a:off x="1102784" y="1844676"/>
            <a:ext cx="11089216" cy="4868863"/>
          </a:xfrm>
        </p:spPr>
        <p:txBody>
          <a:bodyPr/>
          <a:lstStyle/>
          <a:p>
            <a:r>
              <a:rPr lang="pl-PL" sz="2800" dirty="0" smtClean="0"/>
              <a:t>Obserwacja postawy ciała swoich dzieci.</a:t>
            </a:r>
          </a:p>
          <a:p>
            <a:r>
              <a:rPr lang="pl-PL" sz="2800" dirty="0" smtClean="0"/>
              <a:t>Zachęcanie dzieci do systematycznej aktywności ruchowej.</a:t>
            </a:r>
          </a:p>
          <a:p>
            <a:r>
              <a:rPr lang="pl-PL" sz="2800" dirty="0" smtClean="0"/>
              <a:t>Kontrola oraz pomoc w wykonywaniu ćwiczeń domowych zgodnie z </a:t>
            </a:r>
            <a:r>
              <a:rPr lang="pl-PL" sz="2800" b="1" dirty="0" smtClean="0"/>
              <a:t>kartami ćwiczeń </a:t>
            </a:r>
            <a:r>
              <a:rPr lang="pl-PL" sz="2800" dirty="0" smtClean="0"/>
              <a:t>dla danej wady postawy ciała.</a:t>
            </a:r>
          </a:p>
          <a:p>
            <a:r>
              <a:rPr lang="pl-PL" sz="2800" dirty="0" smtClean="0"/>
              <a:t>Poznanie oraz stosowanie wskazań i przeciwwskazań korekcyjnych dla danej wady dziecka.</a:t>
            </a:r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37632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4294967295"/>
          </p:nvPr>
        </p:nvSpPr>
        <p:spPr>
          <a:xfrm>
            <a:off x="719667" y="1749426"/>
            <a:ext cx="10752667" cy="4868863"/>
          </a:xfrm>
        </p:spPr>
        <p:txBody>
          <a:bodyPr/>
          <a:lstStyle/>
          <a:p>
            <a:r>
              <a:rPr lang="pl-PL" sz="2800" dirty="0" smtClean="0"/>
              <a:t>Organizowanie przychylnego zdrowotnie środowiska dziecka, czyli:</a:t>
            </a:r>
          </a:p>
          <a:p>
            <a:pPr>
              <a:buFont typeface="Arial" charset="0"/>
              <a:buChar char="•"/>
            </a:pPr>
            <a:r>
              <a:rPr lang="pl-PL" sz="2800" dirty="0" smtClean="0"/>
              <a:t>zapewnienie odpowiedniego biurka, krzesła</a:t>
            </a:r>
            <a:r>
              <a:rPr lang="pl-PL" sz="2800" dirty="0" smtClean="0">
                <a:latin typeface="Arial" charset="0"/>
              </a:rPr>
              <a:t> </a:t>
            </a:r>
            <a:r>
              <a:rPr lang="pl-PL" sz="2800" dirty="0" smtClean="0"/>
              <a:t>dostosowanych do potrzeb naszego dziecka;</a:t>
            </a:r>
          </a:p>
          <a:p>
            <a:pPr>
              <a:buFont typeface="Arial" charset="0"/>
              <a:buChar char="•"/>
            </a:pPr>
            <a:r>
              <a:rPr lang="pl-PL" sz="2800" dirty="0" smtClean="0"/>
              <a:t>zapewnienie możliwości aktywnego wypoczynku dziecka.</a:t>
            </a:r>
          </a:p>
          <a:p>
            <a:r>
              <a:rPr lang="pl-PL" sz="2800" dirty="0" smtClean="0"/>
              <a:t>Kształtowanie nawyku przyjmowania skorygowanej postawy ciała (z neutralnym ustawieniem miednicy i kręgosłupa) w zwykłych, codziennych czynnościach.</a:t>
            </a:r>
          </a:p>
          <a:p>
            <a:pPr>
              <a:buFontTx/>
              <a:buChar char="-"/>
            </a:pPr>
            <a:endParaRPr lang="pl-PL" sz="2800" dirty="0" smtClean="0"/>
          </a:p>
        </p:txBody>
      </p:sp>
      <p:sp>
        <p:nvSpPr>
          <p:cNvPr id="46084" name="Rectangle 6"/>
          <p:cNvSpPr>
            <a:spLocks noGrp="1"/>
          </p:cNvSpPr>
          <p:nvPr>
            <p:ph type="title"/>
          </p:nvPr>
        </p:nvSpPr>
        <p:spPr>
          <a:xfrm>
            <a:off x="845190" y="346614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Wskazówki dla rodziców / nauczycieli</a:t>
            </a:r>
          </a:p>
        </p:txBody>
      </p:sp>
    </p:spTree>
    <p:extLst>
      <p:ext uri="{BB962C8B-B14F-4D97-AF65-F5344CB8AC3E}">
        <p14:creationId xmlns:p14="http://schemas.microsoft.com/office/powerpoint/2010/main" val="182438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/>
          </p:cNvSpPr>
          <p:nvPr>
            <p:ph type="title"/>
          </p:nvPr>
        </p:nvSpPr>
        <p:spPr>
          <a:xfrm>
            <a:off x="802415" y="294856"/>
            <a:ext cx="8331200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Wskazówki dla rodziców / nauczycieli</a:t>
            </a:r>
          </a:p>
        </p:txBody>
      </p:sp>
      <p:sp>
        <p:nvSpPr>
          <p:cNvPr id="47107" name="Symbol zastępczy zawartości 2"/>
          <p:cNvSpPr>
            <a:spLocks noGrp="1"/>
          </p:cNvSpPr>
          <p:nvPr>
            <p:ph idx="4294967295"/>
          </p:nvPr>
        </p:nvSpPr>
        <p:spPr>
          <a:xfrm>
            <a:off x="560917" y="1989138"/>
            <a:ext cx="11631083" cy="4032250"/>
          </a:xfrm>
        </p:spPr>
        <p:txBody>
          <a:bodyPr/>
          <a:lstStyle/>
          <a:p>
            <a:r>
              <a:rPr lang="pl-PL" sz="2800" dirty="0" smtClean="0"/>
              <a:t>Ograniczenie siedzącego trybu życia dziecka.</a:t>
            </a:r>
          </a:p>
          <a:p>
            <a:r>
              <a:rPr lang="pl-PL" sz="2800" dirty="0" smtClean="0"/>
              <a:t>Kontrola ciężaru plecaka szkolnego, jego zawartości oraz sposobu jego noszenia.</a:t>
            </a:r>
          </a:p>
          <a:p>
            <a:r>
              <a:rPr lang="pl-PL" sz="2800" dirty="0" smtClean="0"/>
              <a:t>Współpraca z nauczycielami, osobami prowadzącymi zajęcia.</a:t>
            </a:r>
          </a:p>
        </p:txBody>
      </p:sp>
    </p:spTree>
    <p:extLst>
      <p:ext uri="{BB962C8B-B14F-4D97-AF65-F5344CB8AC3E}">
        <p14:creationId xmlns:p14="http://schemas.microsoft.com/office/powerpoint/2010/main" val="41990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/>
          </p:cNvSpPr>
          <p:nvPr>
            <p:ph type="title"/>
          </p:nvPr>
        </p:nvSpPr>
        <p:spPr>
          <a:xfrm>
            <a:off x="595023" y="329361"/>
            <a:ext cx="8331200" cy="1143000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latin typeface="Calibri" pitchFamily="34" charset="0"/>
              </a:rPr>
              <a:t>Współpraca z rodzicami / nauczycielami</a:t>
            </a:r>
          </a:p>
        </p:txBody>
      </p:sp>
      <p:sp>
        <p:nvSpPr>
          <p:cNvPr id="48131" name="Symbol zastępczy zawartości 2"/>
          <p:cNvSpPr>
            <a:spLocks noGrp="1"/>
          </p:cNvSpPr>
          <p:nvPr>
            <p:ph idx="4294967295"/>
          </p:nvPr>
        </p:nvSpPr>
        <p:spPr>
          <a:xfrm>
            <a:off x="334434" y="2133600"/>
            <a:ext cx="11425767" cy="4032250"/>
          </a:xfrm>
        </p:spPr>
        <p:txBody>
          <a:bodyPr/>
          <a:lstStyle/>
          <a:p>
            <a:r>
              <a:rPr lang="pl-PL" sz="2800" dirty="0" smtClean="0"/>
              <a:t>Kontrola uczestnictwa dzieci w zajęciach wychowania fizycznego / w zajęciach dodatkowych z gimnastyki korekcyjnej.</a:t>
            </a:r>
          </a:p>
          <a:p>
            <a:r>
              <a:rPr lang="pl-PL" sz="2800" dirty="0" smtClean="0"/>
              <a:t>Kontrola wykonywania przez dzieci ćwiczeń korekcyjnych (podanych w kartach ćwiczeń) .</a:t>
            </a:r>
          </a:p>
          <a:p>
            <a:r>
              <a:rPr lang="pl-PL" sz="2800" dirty="0" smtClean="0"/>
              <a:t>Pomoc dzieciom w wykonywaniu korekcyjnych  ćwiczeń domowych.</a:t>
            </a:r>
          </a:p>
        </p:txBody>
      </p:sp>
    </p:spTree>
    <p:extLst>
      <p:ext uri="{BB962C8B-B14F-4D97-AF65-F5344CB8AC3E}">
        <p14:creationId xmlns:p14="http://schemas.microsoft.com/office/powerpoint/2010/main" val="1023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/>
          </p:cNvSpPr>
          <p:nvPr>
            <p:ph type="title"/>
          </p:nvPr>
        </p:nvSpPr>
        <p:spPr>
          <a:xfrm>
            <a:off x="802416" y="329362"/>
            <a:ext cx="8655051" cy="1143000"/>
          </a:xfrm>
          <a:noFill/>
        </p:spPr>
        <p:txBody>
          <a:bodyPr/>
          <a:lstStyle/>
          <a:p>
            <a:pPr algn="l"/>
            <a:r>
              <a:rPr lang="pl-PL" b="1" dirty="0" smtClean="0">
                <a:latin typeface="Calibri" pitchFamily="34" charset="0"/>
              </a:rPr>
              <a:t>Współpraca z rodzicami / nauczycielami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4294967295"/>
          </p:nvPr>
        </p:nvSpPr>
        <p:spPr>
          <a:xfrm>
            <a:off x="527051" y="1989138"/>
            <a:ext cx="10847916" cy="4032250"/>
          </a:xfrm>
        </p:spPr>
        <p:txBody>
          <a:bodyPr/>
          <a:lstStyle/>
          <a:p>
            <a:r>
              <a:rPr lang="pl-PL" sz="2800" dirty="0" smtClean="0"/>
              <a:t>Udział </a:t>
            </a:r>
            <a:r>
              <a:rPr lang="pl-PL" sz="2800" smtClean="0"/>
              <a:t>dzieci w lekcji </a:t>
            </a:r>
            <a:r>
              <a:rPr lang="pl-PL" sz="2800" dirty="0" smtClean="0"/>
              <a:t>wychowania fizycznego (z wyjątkiem uzasadnionych zwolnień lekarskich).</a:t>
            </a:r>
          </a:p>
          <a:p>
            <a:r>
              <a:rPr lang="pl-PL" sz="2800" dirty="0" smtClean="0"/>
              <a:t>Uczestnictwo w spotkaniach dotyczących gimnastyki korekcyjno-kompensacyjnej.</a:t>
            </a:r>
          </a:p>
          <a:p>
            <a:r>
              <a:rPr lang="pl-PL" sz="2800" dirty="0" smtClean="0"/>
              <a:t>Zachęcanie dzieci do większej aktywności fizycznej w różnych formach.</a:t>
            </a:r>
          </a:p>
          <a:p>
            <a:endParaRPr 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239164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5"/>
          <p:cNvSpPr>
            <a:spLocks noGrp="1"/>
          </p:cNvSpPr>
          <p:nvPr>
            <p:ph type="title"/>
          </p:nvPr>
        </p:nvSpPr>
        <p:spPr>
          <a:xfrm>
            <a:off x="1268403" y="42878"/>
            <a:ext cx="9753600" cy="1154097"/>
          </a:xfrm>
          <a:noFill/>
        </p:spPr>
        <p:txBody>
          <a:bodyPr/>
          <a:lstStyle/>
          <a:p>
            <a:pPr algn="ctr"/>
            <a:r>
              <a:rPr lang="pl-PL" b="1" dirty="0" smtClean="0">
                <a:latin typeface="Calibri" pitchFamily="34" charset="0"/>
              </a:rPr>
              <a:t>Wady postawy</a:t>
            </a:r>
          </a:p>
        </p:txBody>
      </p:sp>
      <p:sp>
        <p:nvSpPr>
          <p:cNvPr id="3076" name="Rectangle 26"/>
          <p:cNvSpPr>
            <a:spLocks noGrp="1"/>
          </p:cNvSpPr>
          <p:nvPr>
            <p:ph type="body" sz="half" idx="4294967295"/>
          </p:nvPr>
        </p:nvSpPr>
        <p:spPr>
          <a:xfrm>
            <a:off x="334433" y="2636838"/>
            <a:ext cx="4064000" cy="3840162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kumimoji="1" lang="pl-PL" sz="2000" b="1" dirty="0" smtClean="0">
                <a:solidFill>
                  <a:srgbClr val="FFFF00"/>
                </a:solidFill>
              </a:rPr>
              <a:t>Wady w płaszczyźnie strzałkowej</a:t>
            </a:r>
            <a:endParaRPr kumimoji="1" lang="en-US" sz="2000" b="1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FFFF00"/>
                </a:solidFill>
              </a:rPr>
              <a:t>Plecy okrągłe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FFFF00"/>
                </a:solidFill>
              </a:rPr>
              <a:t>Plecy wklęsłe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FFFF00"/>
                </a:solidFill>
              </a:rPr>
              <a:t>Plecy wklęsło-</a:t>
            </a:r>
            <a:br>
              <a:rPr kumimoji="1" lang="pl-PL" sz="2000" b="1" dirty="0" smtClean="0">
                <a:solidFill>
                  <a:srgbClr val="FFFF00"/>
                </a:solidFill>
              </a:rPr>
            </a:br>
            <a:r>
              <a:rPr kumimoji="1" lang="pl-PL" sz="2000" b="1" dirty="0" smtClean="0">
                <a:solidFill>
                  <a:srgbClr val="FFFF00"/>
                </a:solidFill>
              </a:rPr>
              <a:t>-okrągłe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FFFF00"/>
                </a:solidFill>
              </a:rPr>
              <a:t>Plecy płaskie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FFFF00"/>
                </a:solidFill>
              </a:rPr>
              <a:t>Wady klatki piersiowej</a:t>
            </a:r>
          </a:p>
        </p:txBody>
      </p:sp>
      <p:sp>
        <p:nvSpPr>
          <p:cNvPr id="3077" name="Rectangle 27"/>
          <p:cNvSpPr>
            <a:spLocks noGrp="1"/>
          </p:cNvSpPr>
          <p:nvPr>
            <p:ph type="body" sz="half" idx="4294967295"/>
          </p:nvPr>
        </p:nvSpPr>
        <p:spPr>
          <a:xfrm>
            <a:off x="7823200" y="2852738"/>
            <a:ext cx="4064000" cy="384016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kumimoji="1" lang="pl-PL" sz="1800" b="1" dirty="0" smtClean="0">
                <a:solidFill>
                  <a:srgbClr val="336600"/>
                </a:solidFill>
              </a:rPr>
              <a:t>	</a:t>
            </a:r>
            <a:r>
              <a:rPr kumimoji="1" lang="pl-PL" sz="2000" b="1" dirty="0" smtClean="0">
                <a:solidFill>
                  <a:srgbClr val="336600"/>
                </a:solidFill>
              </a:rPr>
              <a:t>Wady kończyn </a:t>
            </a:r>
            <a:br>
              <a:rPr kumimoji="1" lang="pl-PL" sz="2000" b="1" dirty="0" smtClean="0">
                <a:solidFill>
                  <a:srgbClr val="336600"/>
                </a:solidFill>
              </a:rPr>
            </a:br>
            <a:r>
              <a:rPr kumimoji="1" lang="pl-PL" sz="2000" b="1" dirty="0" smtClean="0">
                <a:solidFill>
                  <a:srgbClr val="336600"/>
                </a:solidFill>
              </a:rPr>
              <a:t>dolnych i stóp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336600"/>
                </a:solidFill>
              </a:rPr>
              <a:t>Kolana koślawe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336600"/>
                </a:solidFill>
              </a:rPr>
              <a:t>Kolana szpotawe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336600"/>
                </a:solidFill>
              </a:rPr>
              <a:t>Płaskostopie</a:t>
            </a:r>
            <a:endParaRPr kumimoji="1" lang="en-US" sz="2000" b="1" dirty="0" smtClean="0">
              <a:solidFill>
                <a:srgbClr val="336600"/>
              </a:solidFill>
            </a:endParaRP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336600"/>
                </a:solidFill>
              </a:rPr>
              <a:t>Stopa płasko-</a:t>
            </a:r>
            <a:br>
              <a:rPr kumimoji="1" lang="pl-PL" sz="2000" b="1" dirty="0" smtClean="0">
                <a:solidFill>
                  <a:srgbClr val="336600"/>
                </a:solidFill>
              </a:rPr>
            </a:br>
            <a:r>
              <a:rPr kumimoji="1" lang="pl-PL" sz="2000" b="1" dirty="0" smtClean="0">
                <a:solidFill>
                  <a:srgbClr val="336600"/>
                </a:solidFill>
              </a:rPr>
              <a:t>-koślawa</a:t>
            </a:r>
          </a:p>
          <a:p>
            <a:pPr>
              <a:lnSpc>
                <a:spcPct val="90000"/>
              </a:lnSpc>
            </a:pPr>
            <a:r>
              <a:rPr kumimoji="1" lang="pl-PL" sz="2000" b="1" dirty="0" smtClean="0">
                <a:solidFill>
                  <a:srgbClr val="336600"/>
                </a:solidFill>
              </a:rPr>
              <a:t>Stopa wydrążona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3024718" y="1196975"/>
            <a:ext cx="2110316" cy="1511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096000" y="1196975"/>
            <a:ext cx="0" cy="577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8113185" y="1196975"/>
            <a:ext cx="1534583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064940" y="2885282"/>
            <a:ext cx="4248149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kumimoji="1" lang="pl-PL" sz="2400" b="1" dirty="0">
                <a:solidFill>
                  <a:srgbClr val="C00000"/>
                </a:solidFill>
                <a:latin typeface="Calibri" pitchFamily="34" charset="0"/>
              </a:rPr>
              <a:t>Skolioza (również postawy </a:t>
            </a:r>
            <a:r>
              <a:rPr kumimoji="1" lang="pl-PL" sz="2400" b="1" dirty="0" err="1">
                <a:solidFill>
                  <a:srgbClr val="C00000"/>
                </a:solidFill>
                <a:latin typeface="Calibri" pitchFamily="34" charset="0"/>
              </a:rPr>
              <a:t>skoliotyczne</a:t>
            </a:r>
            <a:r>
              <a:rPr kumimoji="1" lang="pl-PL" sz="2400" dirty="0">
                <a:solidFill>
                  <a:srgbClr val="C00000"/>
                </a:solidFill>
                <a:latin typeface="Calibri" pitchFamily="34" charset="0"/>
              </a:rPr>
              <a:t>)</a:t>
            </a:r>
            <a:br>
              <a:rPr kumimoji="1" lang="pl-PL" sz="2400" dirty="0">
                <a:solidFill>
                  <a:srgbClr val="C00000"/>
                </a:solidFill>
                <a:latin typeface="Calibri" pitchFamily="34" charset="0"/>
              </a:rPr>
            </a:br>
            <a:endParaRPr kumimoji="1" lang="en-US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083" name="Rectangle 14"/>
          <p:cNvSpPr>
            <a:spLocks noChangeArrowheads="1"/>
          </p:cNvSpPr>
          <p:nvPr/>
        </p:nvSpPr>
        <p:spPr bwMode="auto">
          <a:xfrm>
            <a:off x="1" y="4005263"/>
            <a:ext cx="24955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endParaRPr kumimoji="1"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4" name="Rectangle 15"/>
          <p:cNvSpPr>
            <a:spLocks noChangeArrowheads="1"/>
          </p:cNvSpPr>
          <p:nvPr/>
        </p:nvSpPr>
        <p:spPr bwMode="auto">
          <a:xfrm>
            <a:off x="143933" y="4508500"/>
            <a:ext cx="24976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endParaRPr kumimoji="1"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5" name="Rectangle 16"/>
          <p:cNvSpPr>
            <a:spLocks noChangeArrowheads="1"/>
          </p:cNvSpPr>
          <p:nvPr/>
        </p:nvSpPr>
        <p:spPr bwMode="auto">
          <a:xfrm>
            <a:off x="0" y="5084763"/>
            <a:ext cx="4032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endParaRPr kumimoji="1"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0" y="5589588"/>
            <a:ext cx="24976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endParaRPr kumimoji="1"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0" y="6092825"/>
            <a:ext cx="42248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r"/>
            <a:endParaRPr kumimoji="1" lang="en-US" sz="24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9023352" y="3716339"/>
            <a:ext cx="316864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kumimoji="1" lang="en-US" sz="2400" b="1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3089" name="Rectangle 22"/>
          <p:cNvSpPr>
            <a:spLocks noChangeArrowheads="1"/>
          </p:cNvSpPr>
          <p:nvPr/>
        </p:nvSpPr>
        <p:spPr bwMode="auto">
          <a:xfrm>
            <a:off x="9023352" y="4221164"/>
            <a:ext cx="316864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kumimoji="1" lang="en-US" sz="2400" b="1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3090" name="Rectangle 23"/>
          <p:cNvSpPr>
            <a:spLocks noChangeArrowheads="1"/>
          </p:cNvSpPr>
          <p:nvPr/>
        </p:nvSpPr>
        <p:spPr bwMode="auto">
          <a:xfrm>
            <a:off x="8879418" y="4724401"/>
            <a:ext cx="3168649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kumimoji="1" lang="en-US" sz="2400" b="1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8208434" y="5300664"/>
            <a:ext cx="412961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kumimoji="1" lang="en-US" sz="2400" b="1">
              <a:solidFill>
                <a:srgbClr val="336600"/>
              </a:solidFill>
              <a:latin typeface="Calibri" pitchFamily="34" charset="0"/>
            </a:endParaRPr>
          </a:p>
        </p:txBody>
      </p:sp>
      <p:sp>
        <p:nvSpPr>
          <p:cNvPr id="3092" name="Rectangle 25"/>
          <p:cNvSpPr>
            <a:spLocks noChangeArrowheads="1"/>
          </p:cNvSpPr>
          <p:nvPr/>
        </p:nvSpPr>
        <p:spPr bwMode="auto">
          <a:xfrm>
            <a:off x="9023352" y="5805489"/>
            <a:ext cx="3168649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endParaRPr kumimoji="1" lang="en-US" sz="2400" b="1">
              <a:solidFill>
                <a:srgbClr val="3366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5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pole tekstowe 3"/>
          <p:cNvSpPr txBox="1">
            <a:spLocks noChangeArrowheads="1"/>
          </p:cNvSpPr>
          <p:nvPr/>
        </p:nvSpPr>
        <p:spPr bwMode="auto">
          <a:xfrm>
            <a:off x="3024717" y="2565401"/>
            <a:ext cx="70082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sz="5400" b="1" dirty="0">
                <a:solidFill>
                  <a:schemeClr val="tx2"/>
                </a:solidFill>
                <a:latin typeface="Calibri" pitchFamily="34" charset="0"/>
              </a:rPr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68947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47804" y="329361"/>
            <a:ext cx="9355667" cy="1079500"/>
          </a:xfrm>
        </p:spPr>
        <p:txBody>
          <a:bodyPr/>
          <a:lstStyle/>
          <a:p>
            <a:pPr algn="l" eaLnBrk="1" hangingPunct="1"/>
            <a:r>
              <a:rPr lang="pl-PL" sz="4000" b="1" dirty="0" smtClean="0">
                <a:latin typeface="Calibri" pitchFamily="34" charset="0"/>
              </a:rPr>
              <a:t>Wady postawy w płaszczyźnie strzałkowej</a:t>
            </a:r>
            <a:r>
              <a:rPr lang="pl-PL" sz="3600" b="1" dirty="0" smtClean="0">
                <a:latin typeface="Arial" charset="0"/>
              </a:rPr>
              <a:t> </a:t>
            </a:r>
            <a:endParaRPr lang="en-US" sz="3600" b="1" dirty="0" smtClean="0">
              <a:latin typeface="Calibri" pitchFamily="34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488017" y="1844676"/>
            <a:ext cx="4129616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sz="2800" b="1" dirty="0" smtClean="0">
                <a:latin typeface="+mn-lt"/>
              </a:rPr>
              <a:t>Plecy okrągłe</a:t>
            </a:r>
            <a:endParaRPr lang="pl-PL" sz="2800" b="1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9463" name="Text Box 3"/>
          <p:cNvSpPr txBox="1">
            <a:spLocks noChangeArrowheads="1"/>
          </p:cNvSpPr>
          <p:nvPr/>
        </p:nvSpPr>
        <p:spPr bwMode="auto">
          <a:xfrm>
            <a:off x="6959601" y="1844676"/>
            <a:ext cx="4129617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sz="2800" b="1" dirty="0" smtClean="0">
                <a:latin typeface="+mn-lt"/>
              </a:rPr>
              <a:t>Plecy wklęsłe</a:t>
            </a:r>
            <a:endParaRPr lang="pl-PL" sz="28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342" name="Picture 12" descr="gim50_plecy_wkles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00" y="2349500"/>
            <a:ext cx="2982384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1" y="2349500"/>
            <a:ext cx="297603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9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 idx="4294967295"/>
          </p:nvPr>
        </p:nvSpPr>
        <p:spPr>
          <a:xfrm>
            <a:off x="934528" y="250754"/>
            <a:ext cx="9753600" cy="1154097"/>
          </a:xfrm>
        </p:spPr>
        <p:txBody>
          <a:bodyPr/>
          <a:lstStyle/>
          <a:p>
            <a:pPr algn="l"/>
            <a:r>
              <a:rPr lang="pl-PL" sz="4000" b="1" dirty="0" smtClean="0">
                <a:latin typeface="Calibri" pitchFamily="34" charset="0"/>
              </a:rPr>
              <a:t>Wady postawy w płaszczyźnie strzałkowej</a:t>
            </a:r>
          </a:p>
        </p:txBody>
      </p:sp>
      <p:sp>
        <p:nvSpPr>
          <p:cNvPr id="15363" name="Rectangle 7"/>
          <p:cNvSpPr>
            <a:spLocks noGrp="1"/>
          </p:cNvSpPr>
          <p:nvPr>
            <p:ph type="body" sz="half" idx="1"/>
          </p:nvPr>
        </p:nvSpPr>
        <p:spPr>
          <a:xfrm>
            <a:off x="328283" y="2043112"/>
            <a:ext cx="4351867" cy="3840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400" b="1" dirty="0" smtClean="0"/>
              <a:t>	Plecy wklęsło-</a:t>
            </a:r>
            <a:br>
              <a:rPr lang="pl-PL" sz="4400" b="1" dirty="0" smtClean="0"/>
            </a:br>
            <a:r>
              <a:rPr lang="pl-PL" sz="4400" b="1" dirty="0" smtClean="0"/>
              <a:t>-okrągłe</a:t>
            </a:r>
          </a:p>
        </p:txBody>
      </p:sp>
      <p:sp>
        <p:nvSpPr>
          <p:cNvPr id="15364" name="pole tekstowe 4"/>
          <p:cNvSpPr txBox="1">
            <a:spLocks noChangeArrowheads="1"/>
          </p:cNvSpPr>
          <p:nvPr/>
        </p:nvSpPr>
        <p:spPr bwMode="auto">
          <a:xfrm>
            <a:off x="2639485" y="6237288"/>
            <a:ext cx="95525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dirty="0"/>
              <a:t>Ryc. za: F.P. Kendall, </a:t>
            </a:r>
            <a:r>
              <a:rPr lang="pl-PL" i="1" dirty="0" err="1"/>
              <a:t>Muscles</a:t>
            </a:r>
            <a:r>
              <a:rPr lang="pl-PL" i="1" dirty="0"/>
              <a:t>: </a:t>
            </a:r>
            <a:r>
              <a:rPr lang="pl-PL" i="1" dirty="0" err="1"/>
              <a:t>Testing</a:t>
            </a:r>
            <a:r>
              <a:rPr lang="pl-PL" i="1" dirty="0"/>
              <a:t> and </a:t>
            </a:r>
            <a:r>
              <a:rPr lang="pl-PL" i="1" dirty="0" err="1"/>
              <a:t>Function</a:t>
            </a:r>
            <a:r>
              <a:rPr lang="pl-PL" i="1" dirty="0"/>
              <a:t> with </a:t>
            </a:r>
            <a:r>
              <a:rPr lang="pl-PL" i="1" dirty="0" err="1"/>
              <a:t>Posture</a:t>
            </a:r>
            <a:r>
              <a:rPr lang="pl-PL" i="1" dirty="0"/>
              <a:t> and </a:t>
            </a:r>
            <a:r>
              <a:rPr lang="pl-PL" i="1" dirty="0" err="1"/>
              <a:t>Pain</a:t>
            </a:r>
            <a:r>
              <a:rPr lang="pl-PL" i="1" dirty="0"/>
              <a:t>,</a:t>
            </a:r>
            <a:r>
              <a:rPr lang="pl-PL" dirty="0"/>
              <a:t> </a:t>
            </a:r>
            <a:r>
              <a:rPr lang="pl-PL" dirty="0" err="1"/>
              <a:t>Lippincott</a:t>
            </a:r>
            <a:r>
              <a:rPr lang="pl-PL" dirty="0"/>
              <a:t> </a:t>
            </a:r>
            <a:r>
              <a:rPr lang="pl-PL" dirty="0" err="1"/>
              <a:t>Williams&amp;Wiilkins</a:t>
            </a:r>
            <a:r>
              <a:rPr lang="pl-PL" dirty="0"/>
              <a:t> 2005.</a:t>
            </a:r>
          </a:p>
        </p:txBody>
      </p:sp>
      <p:pic>
        <p:nvPicPr>
          <p:cNvPr id="15365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18" y="1773238"/>
            <a:ext cx="6766983" cy="4379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7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736" y="337018"/>
            <a:ext cx="9753600" cy="1154097"/>
          </a:xfrm>
        </p:spPr>
        <p:txBody>
          <a:bodyPr/>
          <a:lstStyle/>
          <a:p>
            <a:r>
              <a:rPr lang="pl-PL" dirty="0" smtClean="0"/>
              <a:t>Wygląd sylwetki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1380" y="1627517"/>
            <a:ext cx="10972800" cy="48768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buNone/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pl-PL" sz="2400" dirty="0" smtClean="0"/>
              <a:t>Sylwetka :</a:t>
            </a:r>
            <a:endParaRPr lang="pl-PL" sz="2400" dirty="0"/>
          </a:p>
          <a:p>
            <a:pPr lvl="0">
              <a:lnSpc>
                <a:spcPct val="9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</a:pPr>
            <a:r>
              <a:rPr lang="pl-PL" sz="2400" dirty="0"/>
              <a:t>	pogłębienie kifozy piersiowej</a:t>
            </a:r>
            <a:r>
              <a:rPr lang="pl-PL" sz="2400" dirty="0" smtClean="0"/>
              <a:t>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</a:pPr>
            <a:r>
              <a:rPr lang="pl-PL" sz="2400" dirty="0"/>
              <a:t>	wysunięcie głowy</a:t>
            </a:r>
            <a:r>
              <a:rPr lang="pl-PL" sz="2400" b="1" dirty="0"/>
              <a:t> </a:t>
            </a:r>
            <a:r>
              <a:rPr lang="pl-PL" sz="2400" dirty="0"/>
              <a:t>do przodu  (broda nie 	rzutuje na 	mostek</a:t>
            </a:r>
            <a:r>
              <a:rPr lang="pl-PL" sz="2400" dirty="0" smtClean="0"/>
              <a:t>),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</a:pPr>
            <a:r>
              <a:rPr lang="pl-PL" sz="2400" b="1" dirty="0"/>
              <a:t>	</a:t>
            </a:r>
            <a:r>
              <a:rPr lang="pl-PL" sz="2400" dirty="0"/>
              <a:t>łopatki</a:t>
            </a:r>
            <a:r>
              <a:rPr lang="pl-PL" sz="2400" b="1" dirty="0"/>
              <a:t> </a:t>
            </a:r>
            <a:r>
              <a:rPr lang="pl-PL" sz="2400" dirty="0"/>
              <a:t>odstające i rozsunięte</a:t>
            </a:r>
            <a:r>
              <a:rPr lang="pl-PL" sz="2400" dirty="0" smtClean="0"/>
              <a:t>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</a:pPr>
            <a:r>
              <a:rPr lang="pl-PL" sz="2400" dirty="0"/>
              <a:t>	pogłębienie lordozy lędźwiowej (z reguły </a:t>
            </a:r>
            <a:r>
              <a:rPr lang="pl-PL" sz="2400" dirty="0" smtClean="0"/>
              <a:t>związane </a:t>
            </a:r>
            <a:r>
              <a:rPr lang="pl-PL" sz="2400" dirty="0"/>
              <a:t>z powiększeniem kąta 	</a:t>
            </a:r>
            <a:r>
              <a:rPr lang="pl-PL" sz="2400" dirty="0" err="1" smtClean="0"/>
              <a:t>przodopochylenia</a:t>
            </a:r>
            <a:r>
              <a:rPr lang="pl-PL" sz="2400" dirty="0"/>
              <a:t> </a:t>
            </a:r>
            <a:r>
              <a:rPr lang="pl-PL" sz="2400" dirty="0" smtClean="0"/>
              <a:t>miednicy</a:t>
            </a:r>
            <a:r>
              <a:rPr lang="pl-PL" sz="2400" dirty="0"/>
              <a:t>), 	wypięty 	(przodujący) brzuch</a:t>
            </a:r>
            <a:r>
              <a:rPr lang="pl-PL" sz="2400" dirty="0" smtClean="0"/>
              <a:t>,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None/>
            </a:pPr>
            <a:endParaRPr lang="pl-PL" sz="2400" dirty="0"/>
          </a:p>
          <a:p>
            <a:pPr marL="0" lvl="0" indent="0">
              <a:lnSpc>
                <a:spcPct val="90000"/>
              </a:lnSpc>
              <a:spcBef>
                <a:spcPts val="0"/>
              </a:spcBef>
            </a:pPr>
            <a:r>
              <a:rPr lang="pl-PL" sz="2400" dirty="0"/>
              <a:t>	uwypuklone </a:t>
            </a:r>
            <a:r>
              <a:rPr lang="pl-PL" sz="2400" b="1" dirty="0"/>
              <a:t>pośladki</a:t>
            </a:r>
            <a:r>
              <a:rPr lang="pl-PL" sz="2400" dirty="0"/>
              <a:t>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99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93320" y="380150"/>
            <a:ext cx="9753600" cy="1154097"/>
          </a:xfrm>
        </p:spPr>
        <p:txBody>
          <a:bodyPr/>
          <a:lstStyle/>
          <a:p>
            <a:r>
              <a:rPr lang="pl-PL" dirty="0" smtClean="0"/>
              <a:t>Cel terapii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32936" y="1769170"/>
            <a:ext cx="9753600" cy="35395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 algn="just">
              <a:buNone/>
            </a:pPr>
            <a:r>
              <a:rPr lang="pl-PL" sz="2800" dirty="0" smtClean="0"/>
              <a:t>Ważnym elementem </a:t>
            </a:r>
            <a:r>
              <a:rPr lang="de-DE" sz="2800" dirty="0" smtClean="0"/>
              <a:t> </a:t>
            </a:r>
            <a:r>
              <a:rPr lang="de-DE" sz="2800" dirty="0"/>
              <a:t>w procesie wyrównywania wady jest kształtowanie i doskonalenie nawyku prawidłowej postawy ciała. Należy pamiętać o odpowiednim ustawieniu głowy </a:t>
            </a:r>
            <a:r>
              <a:rPr lang="de-DE" sz="2800" dirty="0" smtClean="0"/>
              <a:t>(cofnięciu</a:t>
            </a:r>
            <a:r>
              <a:rPr lang="de-DE" sz="2800" dirty="0"/>
              <a:t>), ściągnięciu łopatek, cofnięciu barków, wysunięciu klatki piersiowej do przodu, a także wciągnięciu brzucha i ściągnięciu pośladków.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9949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 idx="4294967295"/>
          </p:nvPr>
        </p:nvSpPr>
        <p:spPr>
          <a:xfrm>
            <a:off x="589472" y="216249"/>
            <a:ext cx="9753600" cy="1154097"/>
          </a:xfrm>
        </p:spPr>
        <p:txBody>
          <a:bodyPr/>
          <a:lstStyle/>
          <a:p>
            <a:pPr algn="l"/>
            <a:r>
              <a:rPr lang="pl-PL" sz="4000" b="1" dirty="0" smtClean="0">
                <a:latin typeface="Calibri" pitchFamily="34" charset="0"/>
              </a:rPr>
              <a:t>Wady postawy  w płaszczyźnie strzałkowej</a:t>
            </a:r>
          </a:p>
        </p:txBody>
      </p:sp>
      <p:sp>
        <p:nvSpPr>
          <p:cNvPr id="17411" name="Rectangle 7"/>
          <p:cNvSpPr>
            <a:spLocks noGrp="1"/>
          </p:cNvSpPr>
          <p:nvPr>
            <p:ph type="body" sz="half" idx="1"/>
          </p:nvPr>
        </p:nvSpPr>
        <p:spPr>
          <a:xfrm>
            <a:off x="334433" y="2276476"/>
            <a:ext cx="4064000" cy="38401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400" b="1" dirty="0" smtClean="0"/>
              <a:t>	Plecy wklęsłe</a:t>
            </a:r>
          </a:p>
        </p:txBody>
      </p:sp>
      <p:pic>
        <p:nvPicPr>
          <p:cNvPr id="17412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167" y="1773238"/>
            <a:ext cx="6432551" cy="4373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pole tekstowe 4"/>
          <p:cNvSpPr txBox="1">
            <a:spLocks noChangeArrowheads="1"/>
          </p:cNvSpPr>
          <p:nvPr/>
        </p:nvSpPr>
        <p:spPr bwMode="auto">
          <a:xfrm>
            <a:off x="2639485" y="6237288"/>
            <a:ext cx="9552516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/>
              <a:t>Ryc. za: F.P. Kendall, </a:t>
            </a:r>
            <a:r>
              <a:rPr lang="pl-PL" i="1"/>
              <a:t>Muscles: Testing and Function with Posture and Pain,</a:t>
            </a:r>
            <a:r>
              <a:rPr lang="pl-PL"/>
              <a:t> Lippincott Williams&amp;Wiilkins 2005.</a:t>
            </a:r>
          </a:p>
        </p:txBody>
      </p:sp>
    </p:spTree>
    <p:extLst>
      <p:ext uri="{BB962C8B-B14F-4D97-AF65-F5344CB8AC3E}">
        <p14:creationId xmlns:p14="http://schemas.microsoft.com/office/powerpoint/2010/main" val="300241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470" y="1077544"/>
            <a:ext cx="10972800" cy="457200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chemeClr val="tx2"/>
                </a:solidFill>
              </a:rPr>
              <a:t>Niezwykle istotne w procesie korekcyjnym jest kształtowanie i doskonalenie nawyku prawidłowej postawy ciała. Należy korygować ustawienie stóp, kolan, miednicy, brzucha, kręgosłupa we wszystkich segmentach oraz głowy. Warto zacząć od korekcji lokalnych, przechodząc stopniowo do korekcji globalnych.</a:t>
            </a:r>
            <a:endParaRPr lang="pl-PL" sz="2400" dirty="0">
              <a:solidFill>
                <a:schemeClr val="tx2"/>
              </a:solidFill>
            </a:endParaRPr>
          </a:p>
        </p:txBody>
      </p:sp>
      <p:pic>
        <p:nvPicPr>
          <p:cNvPr id="5" name="Obraz 4" descr="gf-Xi7C-sXzk-CFJD_lordoza-plecy-wklesle-przyczyny-objawy-leczenie-i-cwiczenia-664x0-no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28776" y="3269066"/>
            <a:ext cx="4792464" cy="2392623"/>
          </a:xfrm>
          <a:prstGeom prst="rect">
            <a:avLst/>
          </a:prstGeom>
        </p:spPr>
      </p:pic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441" y="3468969"/>
            <a:ext cx="4224469" cy="199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ywa">
  <a:themeElements>
    <a:clrScheme name="Perspektyw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yw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191</TotalTime>
  <Words>665</Words>
  <Application>Microsoft Office PowerPoint</Application>
  <PresentationFormat>Niestandardowy</PresentationFormat>
  <Paragraphs>137</Paragraphs>
  <Slides>30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Perspektywa</vt:lpstr>
      <vt:lpstr>ĆWICZENIA KOREKCYJNO-                          -KOMPENSACYJNE  Rodzaje wad postawy ciała </vt:lpstr>
      <vt:lpstr>Prezentacja programu PowerPoint</vt:lpstr>
      <vt:lpstr>Wady postawy</vt:lpstr>
      <vt:lpstr>Wady postawy w płaszczyźnie strzałkowej </vt:lpstr>
      <vt:lpstr>Wady postawy w płaszczyźnie strzałkowej</vt:lpstr>
      <vt:lpstr>Wygląd sylwetki</vt:lpstr>
      <vt:lpstr>Cel terapii </vt:lpstr>
      <vt:lpstr>Wady postawy  w płaszczyźnie strzałkowej</vt:lpstr>
      <vt:lpstr>Prezentacja programu PowerPoint</vt:lpstr>
      <vt:lpstr>Wady postawy  w płaszczyźnie strzałkowej</vt:lpstr>
      <vt:lpstr>Cel ćw. korekcyjnych dla pleców płaskich</vt:lpstr>
      <vt:lpstr>Klatka piersiowa kurza</vt:lpstr>
      <vt:lpstr>Celem rehabilitacji jest zwiększenie ruchomości stawów barkowych, wzmocnienie osłabionych mięśni i rozciągnięcie przykurczy. Dodatkowo poprawa i nauka prawidłowego oddechu, a także ściągnięcie w dół dolnych łuków żeber. </vt:lpstr>
      <vt:lpstr>Klatka piersiowa lejkowata (szewska)</vt:lpstr>
      <vt:lpstr>Prezentacja programu PowerPoint</vt:lpstr>
      <vt:lpstr>Wielopłaszczyznowe wady postawy (oględziny z przodu)</vt:lpstr>
      <vt:lpstr>Wielopłaszczyznowe wady postawy (oględziny z tyłu)</vt:lpstr>
      <vt:lpstr>Wielopłaszczyznowe wady postawy – (oględziny z tyłu)   </vt:lpstr>
      <vt:lpstr>Skolioza to wielopłaszczyznowe wady postawy!</vt:lpstr>
      <vt:lpstr>Rodzaje skoliozy</vt:lpstr>
      <vt:lpstr>Wady kończyn dolnych</vt:lpstr>
      <vt:lpstr>Wady kończyn dolnych</vt:lpstr>
      <vt:lpstr>Wady stóp</vt:lpstr>
      <vt:lpstr>WSKAZÓWKI DO DALSZEGO POSTĘPOWANIA KOREKCYJNEGO</vt:lpstr>
      <vt:lpstr>Wskazówki dla rodziców / nauczycieli</vt:lpstr>
      <vt:lpstr>Wskazówki dla rodziców / nauczycieli</vt:lpstr>
      <vt:lpstr>Wskazówki dla rodziców / nauczycieli</vt:lpstr>
      <vt:lpstr>Współpraca z rodzicami / nauczycielami</vt:lpstr>
      <vt:lpstr>Współpraca z rodzicami / nauczycielami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KOLANA SZPOTAWE</dc:title>
  <dc:creator>Aleksandra Rżany</dc:creator>
  <cp:lastModifiedBy>Kowalski Ryszard</cp:lastModifiedBy>
  <cp:revision>45</cp:revision>
  <dcterms:created xsi:type="dcterms:W3CDTF">2018-11-20T16:04:08Z</dcterms:created>
  <dcterms:modified xsi:type="dcterms:W3CDTF">2019-11-05T21:32:30Z</dcterms:modified>
</cp:coreProperties>
</file>