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8288000" cy="10287000"/>
  <p:notesSz cx="6858000" cy="9144000"/>
  <p:embeddedFontLst>
    <p:embeddedFont>
      <p:font typeface="Open Sans Bold" charset="1" panose="020B0806030504020204"/>
      <p:regular r:id="rId28"/>
    </p:embeddedFont>
    <p:embeddedFont>
      <p:font typeface="Open Sans" charset="1" panose="020B0606030504020204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1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5275802"/>
            <a:ext cx="11297839" cy="5011198"/>
          </a:xfrm>
          <a:custGeom>
            <a:avLst/>
            <a:gdLst/>
            <a:ahLst/>
            <a:cxnLst/>
            <a:rect r="r" b="b" t="t" l="l"/>
            <a:pathLst>
              <a:path h="5011198" w="11297839">
                <a:moveTo>
                  <a:pt x="0" y="0"/>
                </a:moveTo>
                <a:lnTo>
                  <a:pt x="11297839" y="0"/>
                </a:lnTo>
                <a:lnTo>
                  <a:pt x="11297839" y="5011198"/>
                </a:lnTo>
                <a:lnTo>
                  <a:pt x="0" y="5011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661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999062">
            <a:off x="-3040713" y="-2890888"/>
            <a:ext cx="8550234" cy="11474866"/>
            <a:chOff x="0" y="0"/>
            <a:chExt cx="11400312" cy="152998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4327021"/>
              <a:ext cx="11400312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1400312">
                  <a:moveTo>
                    <a:pt x="0" y="0"/>
                  </a:moveTo>
                  <a:lnTo>
                    <a:pt x="11400312" y="0"/>
                  </a:lnTo>
                  <a:lnTo>
                    <a:pt x="11400312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34964" y="0"/>
              <a:ext cx="9930384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9930384">
                  <a:moveTo>
                    <a:pt x="0" y="0"/>
                  </a:moveTo>
                  <a:lnTo>
                    <a:pt x="9930384" y="0"/>
                  </a:lnTo>
                  <a:lnTo>
                    <a:pt x="993038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2968630">
            <a:off x="12904412" y="3811641"/>
            <a:ext cx="6653671" cy="8929578"/>
            <a:chOff x="0" y="0"/>
            <a:chExt cx="8871561" cy="119061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3367226"/>
              <a:ext cx="8871561" cy="8538877"/>
            </a:xfrm>
            <a:custGeom>
              <a:avLst/>
              <a:gdLst/>
              <a:ahLst/>
              <a:cxnLst/>
              <a:rect r="r" b="b" t="t" l="l"/>
              <a:pathLst>
                <a:path h="8538877" w="8871561">
                  <a:moveTo>
                    <a:pt x="0" y="0"/>
                  </a:moveTo>
                  <a:lnTo>
                    <a:pt x="8871561" y="0"/>
                  </a:lnTo>
                  <a:lnTo>
                    <a:pt x="8871561" y="8538878"/>
                  </a:lnTo>
                  <a:lnTo>
                    <a:pt x="0" y="853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571938" y="0"/>
              <a:ext cx="7727684" cy="8538877"/>
            </a:xfrm>
            <a:custGeom>
              <a:avLst/>
              <a:gdLst/>
              <a:ahLst/>
              <a:cxnLst/>
              <a:rect r="r" b="b" t="t" l="l"/>
              <a:pathLst>
                <a:path h="8538877" w="7727684">
                  <a:moveTo>
                    <a:pt x="0" y="0"/>
                  </a:moveTo>
                  <a:lnTo>
                    <a:pt x="7727684" y="0"/>
                  </a:lnTo>
                  <a:lnTo>
                    <a:pt x="7727684" y="8538877"/>
                  </a:lnTo>
                  <a:lnTo>
                    <a:pt x="0" y="8538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3451846" y="689883"/>
            <a:ext cx="14836154" cy="4227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5"/>
              </a:lnSpc>
            </a:pPr>
            <a:r>
              <a:rPr lang="en-US" sz="4796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STANDARDY OCHRONY MAŁOLETNICH</a:t>
            </a:r>
          </a:p>
          <a:p>
            <a:pPr algn="ctr">
              <a:lnSpc>
                <a:spcPts val="6715"/>
              </a:lnSpc>
            </a:pPr>
            <a:r>
              <a:rPr lang="en-US" sz="4796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POLITYKA OCHRONY DZIECI PRZED KRZYWDZENIEM </a:t>
            </a:r>
          </a:p>
          <a:p>
            <a:pPr algn="ctr">
              <a:lnSpc>
                <a:spcPts val="6715"/>
              </a:lnSpc>
            </a:pPr>
            <a:r>
              <a:rPr lang="en-US" sz="4796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 Przedszkolu nr 9 im. Królewny Śnieżki </a:t>
            </a:r>
          </a:p>
          <a:p>
            <a:pPr algn="ctr">
              <a:lnSpc>
                <a:spcPts val="6715"/>
              </a:lnSpc>
            </a:pPr>
            <a:r>
              <a:rPr lang="en-US" sz="4796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 Mikołowie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368343" y="5180552"/>
            <a:ext cx="7867156" cy="849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58"/>
              </a:lnSpc>
            </a:pPr>
            <a:r>
              <a:rPr lang="en-US" sz="4970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Wersja skrócona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999062">
            <a:off x="-3040713" y="-2890888"/>
            <a:ext cx="8550234" cy="11474866"/>
            <a:chOff x="0" y="0"/>
            <a:chExt cx="11400312" cy="15299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327021"/>
              <a:ext cx="11400312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1400312">
                  <a:moveTo>
                    <a:pt x="0" y="0"/>
                  </a:moveTo>
                  <a:lnTo>
                    <a:pt x="11400312" y="0"/>
                  </a:lnTo>
                  <a:lnTo>
                    <a:pt x="11400312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4964" y="0"/>
              <a:ext cx="9930384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9930384">
                  <a:moveTo>
                    <a:pt x="0" y="0"/>
                  </a:moveTo>
                  <a:lnTo>
                    <a:pt x="9930384" y="0"/>
                  </a:lnTo>
                  <a:lnTo>
                    <a:pt x="993038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2968630">
            <a:off x="12904412" y="3811641"/>
            <a:ext cx="6653671" cy="8929578"/>
            <a:chOff x="0" y="0"/>
            <a:chExt cx="8871561" cy="119061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367226"/>
              <a:ext cx="8871561" cy="8538877"/>
            </a:xfrm>
            <a:custGeom>
              <a:avLst/>
              <a:gdLst/>
              <a:ahLst/>
              <a:cxnLst/>
              <a:rect r="r" b="b" t="t" l="l"/>
              <a:pathLst>
                <a:path h="8538877" w="8871561">
                  <a:moveTo>
                    <a:pt x="0" y="0"/>
                  </a:moveTo>
                  <a:lnTo>
                    <a:pt x="8871561" y="0"/>
                  </a:lnTo>
                  <a:lnTo>
                    <a:pt x="8871561" y="8538878"/>
                  </a:lnTo>
                  <a:lnTo>
                    <a:pt x="0" y="853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71938" y="0"/>
              <a:ext cx="7727684" cy="8538877"/>
            </a:xfrm>
            <a:custGeom>
              <a:avLst/>
              <a:gdLst/>
              <a:ahLst/>
              <a:cxnLst/>
              <a:rect r="r" b="b" t="t" l="l"/>
              <a:pathLst>
                <a:path h="8538877" w="7727684">
                  <a:moveTo>
                    <a:pt x="0" y="0"/>
                  </a:moveTo>
                  <a:lnTo>
                    <a:pt x="7727684" y="0"/>
                  </a:lnTo>
                  <a:lnTo>
                    <a:pt x="7727684" y="8538877"/>
                  </a:lnTo>
                  <a:lnTo>
                    <a:pt x="0" y="8538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322522" y="437855"/>
            <a:ext cx="17301697" cy="9849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68"/>
              </a:lnSpc>
              <a:spcBef>
                <a:spcPct val="0"/>
              </a:spcBef>
            </a:pPr>
            <a:r>
              <a:rPr lang="en-US" b="true" sz="4263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W każdej sytuacji dziecko jest informowane o konsekwencji swojego zachowania.</a:t>
            </a:r>
          </a:p>
          <a:p>
            <a:pPr algn="l">
              <a:lnSpc>
                <a:spcPts val="5564"/>
              </a:lnSpc>
              <a:spcBef>
                <a:spcPct val="0"/>
              </a:spcBef>
            </a:pPr>
          </a:p>
          <a:p>
            <a:pPr algn="l">
              <a:lnSpc>
                <a:spcPts val="5564"/>
              </a:lnSpc>
              <a:spcBef>
                <a:spcPct val="0"/>
              </a:spcBef>
            </a:pPr>
            <a:r>
              <a:rPr lang="en-US" b="true" sz="397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Po zauważeniu zachowań niepożądanych, z każdym dzieckiem</a:t>
            </a:r>
          </a:p>
          <a:p>
            <a:pPr algn="l">
              <a:lnSpc>
                <a:spcPts val="5564"/>
              </a:lnSpc>
              <a:spcBef>
                <a:spcPct val="0"/>
              </a:spcBef>
            </a:pPr>
            <a:r>
              <a:rPr lang="en-US" b="true" sz="397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jest przeprowadzana rozmowa.</a:t>
            </a:r>
          </a:p>
          <a:p>
            <a:pPr algn="l">
              <a:lnSpc>
                <a:spcPts val="5564"/>
              </a:lnSpc>
              <a:spcBef>
                <a:spcPct val="0"/>
              </a:spcBef>
            </a:pPr>
            <a:r>
              <a:rPr lang="en-US" b="true" sz="397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Zachowania niepożądane:</a:t>
            </a:r>
          </a:p>
          <a:p>
            <a:pPr algn="l">
              <a:lnSpc>
                <a:spcPts val="5564"/>
              </a:lnSpc>
              <a:spcBef>
                <a:spcPct val="0"/>
              </a:spcBef>
            </a:pPr>
            <a:r>
              <a:rPr lang="en-US" b="true" sz="397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obrażanie kolegi/koleżanki,</a:t>
            </a:r>
          </a:p>
          <a:p>
            <a:pPr algn="l">
              <a:lnSpc>
                <a:spcPts val="5564"/>
              </a:lnSpc>
              <a:spcBef>
                <a:spcPct val="0"/>
              </a:spcBef>
            </a:pPr>
            <a:r>
              <a:rPr lang="en-US" b="true" sz="397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wszelka przemoc fizyczna: bicie/popychanie/szturchanie/gryzienie/plucie/kopanie,</a:t>
            </a:r>
          </a:p>
          <a:p>
            <a:pPr algn="l">
              <a:lnSpc>
                <a:spcPts val="5564"/>
              </a:lnSpc>
              <a:spcBef>
                <a:spcPct val="0"/>
              </a:spcBef>
            </a:pPr>
            <a:r>
              <a:rPr lang="en-US" b="true" sz="397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wyzwiska kierowane w stronę kolegi/koleżanki,</a:t>
            </a:r>
          </a:p>
          <a:p>
            <a:pPr algn="l">
              <a:lnSpc>
                <a:spcPts val="5564"/>
              </a:lnSpc>
              <a:spcBef>
                <a:spcPct val="0"/>
              </a:spcBef>
            </a:pPr>
            <a:r>
              <a:rPr lang="en-US" b="true" sz="397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używanie niecenzuralnych słów,</a:t>
            </a:r>
          </a:p>
          <a:p>
            <a:pPr algn="l">
              <a:lnSpc>
                <a:spcPts val="5564"/>
              </a:lnSpc>
              <a:spcBef>
                <a:spcPct val="0"/>
              </a:spcBef>
            </a:pPr>
            <a:r>
              <a:rPr lang="en-US" b="true" sz="397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dotykanie miejsc intymnych/podglądanie kolegi/koleżanki </a:t>
            </a:r>
          </a:p>
          <a:p>
            <a:pPr algn="l">
              <a:lnSpc>
                <a:spcPts val="5564"/>
              </a:lnSpc>
              <a:spcBef>
                <a:spcPct val="0"/>
              </a:spcBef>
            </a:pPr>
            <a:r>
              <a:rPr lang="en-US" b="true" sz="397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 ubikacji/ pokazywanie miejsc intymnych.</a:t>
            </a:r>
          </a:p>
          <a:p>
            <a:pPr algn="l">
              <a:lnSpc>
                <a:spcPts val="4755"/>
              </a:lnSpc>
              <a:spcBef>
                <a:spcPct val="0"/>
              </a:spcBef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8528247" y="1509326"/>
            <a:ext cx="7268348" cy="7268348"/>
          </a:xfrm>
          <a:custGeom>
            <a:avLst/>
            <a:gdLst/>
            <a:ahLst/>
            <a:cxnLst/>
            <a:rect r="r" b="b" t="t" l="l"/>
            <a:pathLst>
              <a:path h="7268348" w="7268348">
                <a:moveTo>
                  <a:pt x="0" y="0"/>
                </a:moveTo>
                <a:lnTo>
                  <a:pt x="7268347" y="0"/>
                </a:lnTo>
                <a:lnTo>
                  <a:pt x="7268347" y="7268348"/>
                </a:lnTo>
                <a:lnTo>
                  <a:pt x="0" y="72683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999062">
            <a:off x="-3040713" y="-2890888"/>
            <a:ext cx="8550234" cy="11474866"/>
            <a:chOff x="0" y="0"/>
            <a:chExt cx="11400312" cy="15299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327021"/>
              <a:ext cx="11400312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1400312">
                  <a:moveTo>
                    <a:pt x="0" y="0"/>
                  </a:moveTo>
                  <a:lnTo>
                    <a:pt x="11400312" y="0"/>
                  </a:lnTo>
                  <a:lnTo>
                    <a:pt x="11400312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4964" y="0"/>
              <a:ext cx="9930384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9930384">
                  <a:moveTo>
                    <a:pt x="0" y="0"/>
                  </a:moveTo>
                  <a:lnTo>
                    <a:pt x="9930384" y="0"/>
                  </a:lnTo>
                  <a:lnTo>
                    <a:pt x="993038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2968630">
            <a:off x="12904412" y="3811641"/>
            <a:ext cx="6653671" cy="8929578"/>
            <a:chOff x="0" y="0"/>
            <a:chExt cx="8871561" cy="119061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367226"/>
              <a:ext cx="8871561" cy="8538877"/>
            </a:xfrm>
            <a:custGeom>
              <a:avLst/>
              <a:gdLst/>
              <a:ahLst/>
              <a:cxnLst/>
              <a:rect r="r" b="b" t="t" l="l"/>
              <a:pathLst>
                <a:path h="8538877" w="8871561">
                  <a:moveTo>
                    <a:pt x="0" y="0"/>
                  </a:moveTo>
                  <a:lnTo>
                    <a:pt x="8871561" y="0"/>
                  </a:lnTo>
                  <a:lnTo>
                    <a:pt x="8871561" y="8538878"/>
                  </a:lnTo>
                  <a:lnTo>
                    <a:pt x="0" y="853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71938" y="0"/>
              <a:ext cx="7727684" cy="8538877"/>
            </a:xfrm>
            <a:custGeom>
              <a:avLst/>
              <a:gdLst/>
              <a:ahLst/>
              <a:cxnLst/>
              <a:rect r="r" b="b" t="t" l="l"/>
              <a:pathLst>
                <a:path h="8538877" w="7727684">
                  <a:moveTo>
                    <a:pt x="0" y="0"/>
                  </a:moveTo>
                  <a:lnTo>
                    <a:pt x="7727684" y="0"/>
                  </a:lnTo>
                  <a:lnTo>
                    <a:pt x="7727684" y="8538877"/>
                  </a:lnTo>
                  <a:lnTo>
                    <a:pt x="0" y="8538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299375" y="318847"/>
            <a:ext cx="17689250" cy="9535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73"/>
              </a:lnSpc>
            </a:pPr>
            <a:r>
              <a:rPr lang="en-US" sz="6124" b="true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§ 3.</a:t>
            </a:r>
          </a:p>
          <a:p>
            <a:pPr algn="l">
              <a:lnSpc>
                <a:spcPts val="5558"/>
              </a:lnSpc>
            </a:pPr>
            <a:r>
              <a:rPr lang="en-US" sz="3632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Pracownicy przedszkola posiadają wiedzę i w ramach wykonywanych obowiązków zwracają uwagę na czynniki ryzyka i symptomy krzywdzenia dzieci.</a:t>
            </a:r>
          </a:p>
          <a:p>
            <a:pPr algn="l">
              <a:lnSpc>
                <a:spcPts val="5558"/>
              </a:lnSpc>
            </a:pPr>
            <a:r>
              <a:rPr lang="en-US" sz="3632" b="true">
                <a:solidFill>
                  <a:srgbClr val="100F0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W przypadku zidentyfikowania czynników ryzyka nauczyciele przedszkola podejmują rozmowę z rodzicami, przekazując informacje na temat dostępnej oferty wsparcia i motywując ich do szukania dla siebie pomocy.</a:t>
            </a:r>
          </a:p>
          <a:p>
            <a:pPr algn="l">
              <a:lnSpc>
                <a:spcPts val="5558"/>
              </a:lnSpc>
            </a:pPr>
            <a:r>
              <a:rPr lang="en-US" sz="3632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Pracownik monitoruje sytuację i dobrostan dziecka.</a:t>
            </a:r>
          </a:p>
          <a:p>
            <a:pPr algn="l">
              <a:lnSpc>
                <a:spcPts val="5558"/>
              </a:lnSpc>
            </a:pPr>
            <a:r>
              <a:rPr lang="en-US" sz="3632" b="true">
                <a:solidFill>
                  <a:srgbClr val="100F0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 Rekrutacja pracowników przedszkola odbywa się zgodnie z zasadami bezpiecznej rekrutacji pracowników.</a:t>
            </a:r>
          </a:p>
          <a:p>
            <a:pPr algn="l">
              <a:lnSpc>
                <a:spcPts val="5558"/>
              </a:lnSpc>
            </a:pPr>
            <a:r>
              <a:rPr lang="en-US" sz="3632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5. Pracownicy znają (zostali zapoznani) i stosują zasady bezpiecznych relacji pracownik–dziecko i dziecko–dziecko ustalone w placówce. </a:t>
            </a:r>
          </a:p>
          <a:p>
            <a:pPr algn="l">
              <a:lnSpc>
                <a:spcPts val="558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999062">
            <a:off x="-3040713" y="-2890888"/>
            <a:ext cx="8550234" cy="11474866"/>
            <a:chOff x="0" y="0"/>
            <a:chExt cx="11400312" cy="15299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327021"/>
              <a:ext cx="11400312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1400312">
                  <a:moveTo>
                    <a:pt x="0" y="0"/>
                  </a:moveTo>
                  <a:lnTo>
                    <a:pt x="11400312" y="0"/>
                  </a:lnTo>
                  <a:lnTo>
                    <a:pt x="11400312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4964" y="0"/>
              <a:ext cx="9930384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9930384">
                  <a:moveTo>
                    <a:pt x="0" y="0"/>
                  </a:moveTo>
                  <a:lnTo>
                    <a:pt x="9930384" y="0"/>
                  </a:lnTo>
                  <a:lnTo>
                    <a:pt x="993038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2968630">
            <a:off x="12904412" y="3811641"/>
            <a:ext cx="6653671" cy="8929578"/>
            <a:chOff x="0" y="0"/>
            <a:chExt cx="8871561" cy="119061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367226"/>
              <a:ext cx="8871561" cy="8538877"/>
            </a:xfrm>
            <a:custGeom>
              <a:avLst/>
              <a:gdLst/>
              <a:ahLst/>
              <a:cxnLst/>
              <a:rect r="r" b="b" t="t" l="l"/>
              <a:pathLst>
                <a:path h="8538877" w="8871561">
                  <a:moveTo>
                    <a:pt x="0" y="0"/>
                  </a:moveTo>
                  <a:lnTo>
                    <a:pt x="8871561" y="0"/>
                  </a:lnTo>
                  <a:lnTo>
                    <a:pt x="8871561" y="8538878"/>
                  </a:lnTo>
                  <a:lnTo>
                    <a:pt x="0" y="853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71938" y="0"/>
              <a:ext cx="7727684" cy="8538877"/>
            </a:xfrm>
            <a:custGeom>
              <a:avLst/>
              <a:gdLst/>
              <a:ahLst/>
              <a:cxnLst/>
              <a:rect r="r" b="b" t="t" l="l"/>
              <a:pathLst>
                <a:path h="8538877" w="7727684">
                  <a:moveTo>
                    <a:pt x="0" y="0"/>
                  </a:moveTo>
                  <a:lnTo>
                    <a:pt x="7727684" y="0"/>
                  </a:lnTo>
                  <a:lnTo>
                    <a:pt x="7727684" y="8538877"/>
                  </a:lnTo>
                  <a:lnTo>
                    <a:pt x="0" y="8538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234812" y="895350"/>
            <a:ext cx="17818377" cy="796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8"/>
              </a:lnSpc>
            </a:pPr>
            <a:r>
              <a:rPr lang="en-US" sz="6891" b="true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§ 4.</a:t>
            </a:r>
          </a:p>
          <a:p>
            <a:pPr algn="just">
              <a:lnSpc>
                <a:spcPts val="6847"/>
              </a:lnSpc>
            </a:pPr>
            <a:r>
              <a:rPr lang="en-US" sz="4891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W przypadku podjęcia przez pracownika </a:t>
            </a:r>
          </a:p>
          <a:p>
            <a:pPr algn="just">
              <a:lnSpc>
                <a:spcPts val="6847"/>
              </a:lnSpc>
            </a:pPr>
            <a:r>
              <a:rPr lang="en-US" sz="4891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przedszkola podejrzenia, że dziecko jest krzywdzone, pracownik </a:t>
            </a:r>
            <a:r>
              <a:rPr lang="en-US" sz="4891" b="true">
                <a:solidFill>
                  <a:srgbClr val="F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 obowiązek</a:t>
            </a:r>
            <a:r>
              <a:rPr lang="en-US" sz="4891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sporządzenia notatki służbowej i przekazania uzyskanej informacji </a:t>
            </a:r>
          </a:p>
          <a:p>
            <a:pPr algn="just">
              <a:lnSpc>
                <a:spcPts val="6847"/>
              </a:lnSpc>
            </a:pPr>
            <a:r>
              <a:rPr lang="en-US" sz="4891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psychologowi, dyrektorowi, którzy podejmują </a:t>
            </a:r>
            <a:r>
              <a:rPr lang="en-US" sz="4891" b="true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kolejne kroki opisane w pełnej wersji Polityki ochrony dzieci </a:t>
            </a:r>
          </a:p>
          <a:p>
            <a:pPr algn="just">
              <a:lnSpc>
                <a:spcPts val="6847"/>
              </a:lnSpc>
            </a:pPr>
            <a:r>
              <a:rPr lang="en-US" sz="4891" b="true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przed krzywdzeniem.</a:t>
            </a:r>
          </a:p>
          <a:p>
            <a:pPr algn="l">
              <a:lnSpc>
                <a:spcPts val="5583"/>
              </a:lnSpc>
              <a:spcBef>
                <a:spcPct val="0"/>
              </a:spcBef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6974270" y="7718081"/>
            <a:ext cx="6682072" cy="2288610"/>
          </a:xfrm>
          <a:custGeom>
            <a:avLst/>
            <a:gdLst/>
            <a:ahLst/>
            <a:cxnLst/>
            <a:rect r="r" b="b" t="t" l="l"/>
            <a:pathLst>
              <a:path h="2288610" w="6682072">
                <a:moveTo>
                  <a:pt x="0" y="0"/>
                </a:moveTo>
                <a:lnTo>
                  <a:pt x="6682072" y="0"/>
                </a:lnTo>
                <a:lnTo>
                  <a:pt x="6682072" y="2288610"/>
                </a:lnTo>
                <a:lnTo>
                  <a:pt x="0" y="22886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999062">
            <a:off x="-3040713" y="-2890888"/>
            <a:ext cx="8550234" cy="11474866"/>
            <a:chOff x="0" y="0"/>
            <a:chExt cx="11400312" cy="15299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327021"/>
              <a:ext cx="11400312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1400312">
                  <a:moveTo>
                    <a:pt x="0" y="0"/>
                  </a:moveTo>
                  <a:lnTo>
                    <a:pt x="11400312" y="0"/>
                  </a:lnTo>
                  <a:lnTo>
                    <a:pt x="11400312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4964" y="0"/>
              <a:ext cx="9930384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9930384">
                  <a:moveTo>
                    <a:pt x="0" y="0"/>
                  </a:moveTo>
                  <a:lnTo>
                    <a:pt x="9930384" y="0"/>
                  </a:lnTo>
                  <a:lnTo>
                    <a:pt x="993038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2968630">
            <a:off x="12904412" y="3811641"/>
            <a:ext cx="6653671" cy="8929578"/>
            <a:chOff x="0" y="0"/>
            <a:chExt cx="8871561" cy="119061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367226"/>
              <a:ext cx="8871561" cy="8538877"/>
            </a:xfrm>
            <a:custGeom>
              <a:avLst/>
              <a:gdLst/>
              <a:ahLst/>
              <a:cxnLst/>
              <a:rect r="r" b="b" t="t" l="l"/>
              <a:pathLst>
                <a:path h="8538877" w="8871561">
                  <a:moveTo>
                    <a:pt x="0" y="0"/>
                  </a:moveTo>
                  <a:lnTo>
                    <a:pt x="8871561" y="0"/>
                  </a:lnTo>
                  <a:lnTo>
                    <a:pt x="8871561" y="8538878"/>
                  </a:lnTo>
                  <a:lnTo>
                    <a:pt x="0" y="853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71938" y="0"/>
              <a:ext cx="7727684" cy="8538877"/>
            </a:xfrm>
            <a:custGeom>
              <a:avLst/>
              <a:gdLst/>
              <a:ahLst/>
              <a:cxnLst/>
              <a:rect r="r" b="b" t="t" l="l"/>
              <a:pathLst>
                <a:path h="8538877" w="7727684">
                  <a:moveTo>
                    <a:pt x="0" y="0"/>
                  </a:moveTo>
                  <a:lnTo>
                    <a:pt x="7727684" y="0"/>
                  </a:lnTo>
                  <a:lnTo>
                    <a:pt x="7727684" y="8538877"/>
                  </a:lnTo>
                  <a:lnTo>
                    <a:pt x="0" y="8538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410524" y="857250"/>
            <a:ext cx="17877476" cy="8976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709"/>
              </a:lnSpc>
            </a:pPr>
            <a:r>
              <a:rPr lang="en-US" sz="3339" b="true">
                <a:solidFill>
                  <a:srgbClr val="100F0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Wszyscy pracownicy przedszkola i inne osoby, które w związku</a:t>
            </a:r>
          </a:p>
          <a:p>
            <a:pPr algn="just">
              <a:lnSpc>
                <a:spcPts val="5709"/>
              </a:lnSpc>
            </a:pPr>
            <a:r>
              <a:rPr lang="en-US" sz="3339" b="true">
                <a:solidFill>
                  <a:srgbClr val="100F0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 wykonywaniem obowiązków służbowych podjęły informację o krzywdzeniu dziecka lub informacje z tym związane, są zobowiązane do zachowania tych informacji w tajemnicy, wyłączając informacje przekazywane uprawnionym instytucjom w ramach działań interwencyjnych.</a:t>
            </a:r>
          </a:p>
          <a:p>
            <a:pPr algn="just">
              <a:lnSpc>
                <a:spcPts val="5709"/>
              </a:lnSpc>
            </a:pPr>
            <a:r>
              <a:rPr lang="en-US" sz="3339" b="true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W przypadku podejrzenia krzywdzenia dziecka przez inne dziecko przebywające</a:t>
            </a:r>
          </a:p>
          <a:p>
            <a:pPr algn="just">
              <a:lnSpc>
                <a:spcPts val="5709"/>
              </a:lnSpc>
            </a:pPr>
            <a:r>
              <a:rPr lang="en-US" sz="3339" b="true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 przedszkolu należy przeprowadzić rozmowę z dzieckiem podejrzewanym</a:t>
            </a:r>
          </a:p>
          <a:p>
            <a:pPr algn="just">
              <a:lnSpc>
                <a:spcPts val="5709"/>
              </a:lnSpc>
            </a:pPr>
            <a:r>
              <a:rPr lang="en-US" sz="3339" b="true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 krzywdzenie oraz jego opiekunami, a także oddzielnie z dzieckiem poddawanym krzywdzeniu i jego opiekunami. Ponadto należy porozmawiać</a:t>
            </a:r>
          </a:p>
          <a:p>
            <a:pPr algn="just">
              <a:lnSpc>
                <a:spcPts val="5709"/>
              </a:lnSpc>
            </a:pPr>
            <a:r>
              <a:rPr lang="en-US" sz="3339" b="true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 innymi osobami mającymi wiedzę o zdarzeniu.</a:t>
            </a:r>
          </a:p>
          <a:p>
            <a:pPr algn="just">
              <a:lnSpc>
                <a:spcPts val="5709"/>
              </a:lnSpc>
            </a:pPr>
            <a:r>
              <a:rPr lang="en-US" sz="3339" b="true">
                <a:solidFill>
                  <a:srgbClr val="100F0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 trakcie rozmów należy dążyć do ustalenia przebiegu zdarzenia, a także wpływu zdarzenia na zdrowie psychiczne i fizyczne dziecka krzywdzonego. </a:t>
            </a:r>
          </a:p>
          <a:p>
            <a:pPr algn="just">
              <a:lnSpc>
                <a:spcPts val="2124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999062">
            <a:off x="-3040713" y="-2890888"/>
            <a:ext cx="8550234" cy="11474866"/>
            <a:chOff x="0" y="0"/>
            <a:chExt cx="11400312" cy="15299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327021"/>
              <a:ext cx="11400312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1400312">
                  <a:moveTo>
                    <a:pt x="0" y="0"/>
                  </a:moveTo>
                  <a:lnTo>
                    <a:pt x="11400312" y="0"/>
                  </a:lnTo>
                  <a:lnTo>
                    <a:pt x="11400312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4964" y="0"/>
              <a:ext cx="9930384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9930384">
                  <a:moveTo>
                    <a:pt x="0" y="0"/>
                  </a:moveTo>
                  <a:lnTo>
                    <a:pt x="9930384" y="0"/>
                  </a:lnTo>
                  <a:lnTo>
                    <a:pt x="993038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2968630">
            <a:off x="12904412" y="3811641"/>
            <a:ext cx="6653671" cy="8929578"/>
            <a:chOff x="0" y="0"/>
            <a:chExt cx="8871561" cy="119061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367226"/>
              <a:ext cx="8871561" cy="8538877"/>
            </a:xfrm>
            <a:custGeom>
              <a:avLst/>
              <a:gdLst/>
              <a:ahLst/>
              <a:cxnLst/>
              <a:rect r="r" b="b" t="t" l="l"/>
              <a:pathLst>
                <a:path h="8538877" w="8871561">
                  <a:moveTo>
                    <a:pt x="0" y="0"/>
                  </a:moveTo>
                  <a:lnTo>
                    <a:pt x="8871561" y="0"/>
                  </a:lnTo>
                  <a:lnTo>
                    <a:pt x="8871561" y="8538878"/>
                  </a:lnTo>
                  <a:lnTo>
                    <a:pt x="0" y="853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71938" y="0"/>
              <a:ext cx="7727684" cy="8538877"/>
            </a:xfrm>
            <a:custGeom>
              <a:avLst/>
              <a:gdLst/>
              <a:ahLst/>
              <a:cxnLst/>
              <a:rect r="r" b="b" t="t" l="l"/>
              <a:pathLst>
                <a:path h="8538877" w="7727684">
                  <a:moveTo>
                    <a:pt x="0" y="0"/>
                  </a:moveTo>
                  <a:lnTo>
                    <a:pt x="7727684" y="0"/>
                  </a:lnTo>
                  <a:lnTo>
                    <a:pt x="7727684" y="8538877"/>
                  </a:lnTo>
                  <a:lnTo>
                    <a:pt x="0" y="8538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257175" y="825018"/>
            <a:ext cx="17773650" cy="8433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73"/>
              </a:lnSpc>
              <a:spcBef>
                <a:spcPct val="0"/>
              </a:spcBef>
            </a:pPr>
            <a:r>
              <a:rPr lang="en-US" b="true" sz="3981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 Wspólnie z rodzicami/opiekunami dziecka krzywdzącego należy opracować plan naprawczy, celem zmiany niepożądanych zachowań.</a:t>
            </a:r>
          </a:p>
          <a:p>
            <a:pPr algn="just">
              <a:lnSpc>
                <a:spcPts val="5573"/>
              </a:lnSpc>
              <a:spcBef>
                <a:spcPct val="0"/>
              </a:spcBef>
            </a:pPr>
          </a:p>
          <a:p>
            <a:pPr algn="just">
              <a:lnSpc>
                <a:spcPts val="5573"/>
              </a:lnSpc>
              <a:spcBef>
                <a:spcPct val="0"/>
              </a:spcBef>
            </a:pPr>
            <a:r>
              <a:rPr lang="en-US" b="true" sz="398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5. Z rodzicami/opiekunami dziecka poddawanego krzywdzeniu należy opracować plan zapewnienia mu bezpieczeństwa, włączając w ten plan sposoby odizolowania go od źródeł zagrożenia.</a:t>
            </a:r>
          </a:p>
          <a:p>
            <a:pPr algn="just">
              <a:lnSpc>
                <a:spcPts val="5573"/>
              </a:lnSpc>
              <a:spcBef>
                <a:spcPct val="0"/>
              </a:spcBef>
            </a:pPr>
          </a:p>
          <a:p>
            <a:pPr algn="just">
              <a:lnSpc>
                <a:spcPts val="5573"/>
              </a:lnSpc>
              <a:spcBef>
                <a:spcPct val="0"/>
              </a:spcBef>
            </a:pPr>
            <a:r>
              <a:rPr lang="en-US" b="true" sz="3981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6. W trakcie rozmów należy upewnić się, że dziecko podejrzewane</a:t>
            </a:r>
          </a:p>
          <a:p>
            <a:pPr algn="just">
              <a:lnSpc>
                <a:spcPts val="5573"/>
              </a:lnSpc>
              <a:spcBef>
                <a:spcPct val="0"/>
              </a:spcBef>
            </a:pPr>
            <a:r>
              <a:rPr lang="en-US" b="true" sz="3981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 krzywdzenie innego dziecka samo nie jest krzywdzone przez rodziców/opiekunów, innych dorosłych bądź inne dzieci. W przypadku potwierdzenia takiej okoliczności należy powziąć działania zgodne</a:t>
            </a:r>
          </a:p>
          <a:p>
            <a:pPr algn="just">
              <a:lnSpc>
                <a:spcPts val="5573"/>
              </a:lnSpc>
              <a:spcBef>
                <a:spcPct val="0"/>
              </a:spcBef>
            </a:pPr>
            <a:r>
              <a:rPr lang="en-US" b="true" sz="3981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z procedurami i niniejszą Polityką.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999062">
            <a:off x="-3040713" y="-2890888"/>
            <a:ext cx="8550234" cy="11474866"/>
            <a:chOff x="0" y="0"/>
            <a:chExt cx="11400312" cy="15299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327021"/>
              <a:ext cx="11400312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1400312">
                  <a:moveTo>
                    <a:pt x="0" y="0"/>
                  </a:moveTo>
                  <a:lnTo>
                    <a:pt x="11400312" y="0"/>
                  </a:lnTo>
                  <a:lnTo>
                    <a:pt x="11400312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4964" y="0"/>
              <a:ext cx="9930384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9930384">
                  <a:moveTo>
                    <a:pt x="0" y="0"/>
                  </a:moveTo>
                  <a:lnTo>
                    <a:pt x="9930384" y="0"/>
                  </a:lnTo>
                  <a:lnTo>
                    <a:pt x="993038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2968630">
            <a:off x="12904412" y="3811641"/>
            <a:ext cx="6653671" cy="8929578"/>
            <a:chOff x="0" y="0"/>
            <a:chExt cx="8871561" cy="119061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367226"/>
              <a:ext cx="8871561" cy="8538877"/>
            </a:xfrm>
            <a:custGeom>
              <a:avLst/>
              <a:gdLst/>
              <a:ahLst/>
              <a:cxnLst/>
              <a:rect r="r" b="b" t="t" l="l"/>
              <a:pathLst>
                <a:path h="8538877" w="8871561">
                  <a:moveTo>
                    <a:pt x="0" y="0"/>
                  </a:moveTo>
                  <a:lnTo>
                    <a:pt x="8871561" y="0"/>
                  </a:lnTo>
                  <a:lnTo>
                    <a:pt x="8871561" y="8538878"/>
                  </a:lnTo>
                  <a:lnTo>
                    <a:pt x="0" y="853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71938" y="0"/>
              <a:ext cx="7727684" cy="8538877"/>
            </a:xfrm>
            <a:custGeom>
              <a:avLst/>
              <a:gdLst/>
              <a:ahLst/>
              <a:cxnLst/>
              <a:rect r="r" b="b" t="t" l="l"/>
              <a:pathLst>
                <a:path h="8538877" w="7727684">
                  <a:moveTo>
                    <a:pt x="0" y="0"/>
                  </a:moveTo>
                  <a:lnTo>
                    <a:pt x="7727684" y="0"/>
                  </a:lnTo>
                  <a:lnTo>
                    <a:pt x="7727684" y="8538877"/>
                  </a:lnTo>
                  <a:lnTo>
                    <a:pt x="0" y="8538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514350" y="-247650"/>
            <a:ext cx="17389994" cy="11067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02"/>
              </a:lnSpc>
            </a:pPr>
            <a:r>
              <a:rPr lang="en-US" sz="5120" b="true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§ 5.</a:t>
            </a:r>
          </a:p>
          <a:p>
            <a:pPr algn="just">
              <a:lnSpc>
                <a:spcPts val="6250"/>
              </a:lnSpc>
            </a:pPr>
            <a:r>
              <a:rPr lang="en-US" sz="3720" b="true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Przedszkole zapewnia najwyższe standardy ochrony danych osobowych dzieci zgodnie z obowiązującymi przepisami prawa.</a:t>
            </a:r>
          </a:p>
          <a:p>
            <a:pPr algn="just">
              <a:lnSpc>
                <a:spcPts val="6250"/>
              </a:lnSpc>
            </a:pPr>
            <a:r>
              <a:rPr lang="en-US" sz="3720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Przedszkole, uznając prawo dziecka do prywatności i ochrony dóbr osobistych, zapewnia ochronę wizerunku dziecka.</a:t>
            </a:r>
          </a:p>
          <a:p>
            <a:pPr algn="just">
              <a:lnSpc>
                <a:spcPts val="6250"/>
              </a:lnSpc>
            </a:pPr>
            <a:r>
              <a:rPr lang="en-US" sz="3720" b="true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Jeżeli wizerunek dziecka stanowi jedynie szczegół całości, takiej jak: zgromadzenie, krajobraz, publiczna impreza, zgoda rodzica lub opiekuna prawnego na utrwalanie wizerunku dziecka nie jest wymagana.</a:t>
            </a:r>
          </a:p>
          <a:p>
            <a:pPr algn="just">
              <a:lnSpc>
                <a:spcPts val="6250"/>
              </a:lnSpc>
            </a:pPr>
            <a:r>
              <a:rPr lang="en-US" sz="372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 Upublicznienie przez pracownika przedszkola wizerunku dziecka utrwalonego</a:t>
            </a:r>
          </a:p>
          <a:p>
            <a:pPr algn="just">
              <a:lnSpc>
                <a:spcPts val="6250"/>
              </a:lnSpc>
            </a:pPr>
            <a:r>
              <a:rPr lang="en-US" sz="372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w jakiejkolwiek formie (fotografia, nagranie audio-wideo) wymaga pisemnej zgody rodzica lub opiekuna prawnego dziecka.</a:t>
            </a:r>
          </a:p>
          <a:p>
            <a:pPr algn="just">
              <a:lnSpc>
                <a:spcPts val="4928"/>
              </a:lnSpc>
            </a:pPr>
          </a:p>
          <a:p>
            <a:pPr algn="just">
              <a:lnSpc>
                <a:spcPts val="492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999062">
            <a:off x="-3040713" y="-2890888"/>
            <a:ext cx="8550234" cy="11474866"/>
            <a:chOff x="0" y="0"/>
            <a:chExt cx="11400312" cy="15299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327021"/>
              <a:ext cx="11400312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1400312">
                  <a:moveTo>
                    <a:pt x="0" y="0"/>
                  </a:moveTo>
                  <a:lnTo>
                    <a:pt x="11400312" y="0"/>
                  </a:lnTo>
                  <a:lnTo>
                    <a:pt x="11400312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4964" y="0"/>
              <a:ext cx="9930384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9930384">
                  <a:moveTo>
                    <a:pt x="0" y="0"/>
                  </a:moveTo>
                  <a:lnTo>
                    <a:pt x="9930384" y="0"/>
                  </a:lnTo>
                  <a:lnTo>
                    <a:pt x="993038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2968630">
            <a:off x="12904412" y="3811641"/>
            <a:ext cx="6653671" cy="8929578"/>
            <a:chOff x="0" y="0"/>
            <a:chExt cx="8871561" cy="119061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367226"/>
              <a:ext cx="8871561" cy="8538877"/>
            </a:xfrm>
            <a:custGeom>
              <a:avLst/>
              <a:gdLst/>
              <a:ahLst/>
              <a:cxnLst/>
              <a:rect r="r" b="b" t="t" l="l"/>
              <a:pathLst>
                <a:path h="8538877" w="8871561">
                  <a:moveTo>
                    <a:pt x="0" y="0"/>
                  </a:moveTo>
                  <a:lnTo>
                    <a:pt x="8871561" y="0"/>
                  </a:lnTo>
                  <a:lnTo>
                    <a:pt x="8871561" y="8538878"/>
                  </a:lnTo>
                  <a:lnTo>
                    <a:pt x="0" y="853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71938" y="0"/>
              <a:ext cx="7727684" cy="8538877"/>
            </a:xfrm>
            <a:custGeom>
              <a:avLst/>
              <a:gdLst/>
              <a:ahLst/>
              <a:cxnLst/>
              <a:rect r="r" b="b" t="t" l="l"/>
              <a:pathLst>
                <a:path h="8538877" w="7727684">
                  <a:moveTo>
                    <a:pt x="0" y="0"/>
                  </a:moveTo>
                  <a:lnTo>
                    <a:pt x="7727684" y="0"/>
                  </a:lnTo>
                  <a:lnTo>
                    <a:pt x="7727684" y="8538877"/>
                  </a:lnTo>
                  <a:lnTo>
                    <a:pt x="0" y="8538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514350" y="528063"/>
            <a:ext cx="17773650" cy="8442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28"/>
              </a:lnSpc>
            </a:pPr>
            <a:r>
              <a:rPr lang="en-US" sz="5163" b="true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§ 6.</a:t>
            </a:r>
          </a:p>
          <a:p>
            <a:pPr algn="just">
              <a:lnSpc>
                <a:spcPts val="4988"/>
              </a:lnSpc>
            </a:pPr>
            <a:r>
              <a:rPr lang="en-US" sz="3563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Placówka, zapewniając dzieciom dostęp do internetu, jest zobowiązana podejmować działania zabezpieczające dzieci przed dostępem do treści, które mogą stanowić zagrożenie dla ich prawidłowego rozwoju.</a:t>
            </a:r>
          </a:p>
          <a:p>
            <a:pPr algn="just">
              <a:lnSpc>
                <a:spcPts val="4988"/>
              </a:lnSpc>
            </a:pPr>
          </a:p>
          <a:p>
            <a:pPr algn="just">
              <a:lnSpc>
                <a:spcPts val="4988"/>
              </a:lnSpc>
            </a:pPr>
            <a:r>
              <a:rPr lang="en-US" sz="3563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Na terenie przedszkola dostęp dziecka do internetu możliwy jest pod nadzorem nauczyciela na zajęciach z wykorzystaniem zasobów multimedialnych (tablet, komputer, ekran multimedialny, tablica multimedialna);</a:t>
            </a:r>
          </a:p>
          <a:p>
            <a:pPr algn="just">
              <a:lnSpc>
                <a:spcPts val="4988"/>
              </a:lnSpc>
            </a:pPr>
          </a:p>
          <a:p>
            <a:pPr algn="just">
              <a:lnSpc>
                <a:spcPts val="4988"/>
              </a:lnSpc>
              <a:spcBef>
                <a:spcPct val="0"/>
              </a:spcBef>
            </a:pPr>
            <a:r>
              <a:rPr lang="en-US" b="true" sz="356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W przypadku dostępu realizowanego pod nadzorem nauczyciela przedszkola, ma on obowiązek informowania dzieci o zasadach bezpiecznego korzystania z internetu.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6221138" y="383656"/>
            <a:ext cx="11292762" cy="8229600"/>
          </a:xfrm>
          <a:custGeom>
            <a:avLst/>
            <a:gdLst/>
            <a:ahLst/>
            <a:cxnLst/>
            <a:rect r="r" b="b" t="t" l="l"/>
            <a:pathLst>
              <a:path h="8229600" w="11292762">
                <a:moveTo>
                  <a:pt x="0" y="0"/>
                </a:moveTo>
                <a:lnTo>
                  <a:pt x="11292761" y="0"/>
                </a:lnTo>
                <a:lnTo>
                  <a:pt x="1129276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999062">
            <a:off x="-3040713" y="-2890888"/>
            <a:ext cx="8550234" cy="11474866"/>
            <a:chOff x="0" y="0"/>
            <a:chExt cx="11400312" cy="15299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327021"/>
              <a:ext cx="11400312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1400312">
                  <a:moveTo>
                    <a:pt x="0" y="0"/>
                  </a:moveTo>
                  <a:lnTo>
                    <a:pt x="11400312" y="0"/>
                  </a:lnTo>
                  <a:lnTo>
                    <a:pt x="11400312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4964" y="0"/>
              <a:ext cx="9930384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9930384">
                  <a:moveTo>
                    <a:pt x="0" y="0"/>
                  </a:moveTo>
                  <a:lnTo>
                    <a:pt x="9930384" y="0"/>
                  </a:lnTo>
                  <a:lnTo>
                    <a:pt x="993038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2968630">
            <a:off x="12904412" y="3811641"/>
            <a:ext cx="6653671" cy="8929578"/>
            <a:chOff x="0" y="0"/>
            <a:chExt cx="8871561" cy="119061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367226"/>
              <a:ext cx="8871561" cy="8538877"/>
            </a:xfrm>
            <a:custGeom>
              <a:avLst/>
              <a:gdLst/>
              <a:ahLst/>
              <a:cxnLst/>
              <a:rect r="r" b="b" t="t" l="l"/>
              <a:pathLst>
                <a:path h="8538877" w="8871561">
                  <a:moveTo>
                    <a:pt x="0" y="0"/>
                  </a:moveTo>
                  <a:lnTo>
                    <a:pt x="8871561" y="0"/>
                  </a:lnTo>
                  <a:lnTo>
                    <a:pt x="8871561" y="8538878"/>
                  </a:lnTo>
                  <a:lnTo>
                    <a:pt x="0" y="853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71938" y="0"/>
              <a:ext cx="7727684" cy="8538877"/>
            </a:xfrm>
            <a:custGeom>
              <a:avLst/>
              <a:gdLst/>
              <a:ahLst/>
              <a:cxnLst/>
              <a:rect r="r" b="b" t="t" l="l"/>
              <a:pathLst>
                <a:path h="8538877" w="7727684">
                  <a:moveTo>
                    <a:pt x="0" y="0"/>
                  </a:moveTo>
                  <a:lnTo>
                    <a:pt x="7727684" y="0"/>
                  </a:lnTo>
                  <a:lnTo>
                    <a:pt x="7727684" y="8538877"/>
                  </a:lnTo>
                  <a:lnTo>
                    <a:pt x="0" y="8538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0" y="904875"/>
            <a:ext cx="18093105" cy="8695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26"/>
              </a:lnSpc>
            </a:pPr>
            <a:r>
              <a:rPr lang="en-US" sz="6661" b="true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§ 7.</a:t>
            </a:r>
          </a:p>
          <a:p>
            <a:pPr algn="just">
              <a:lnSpc>
                <a:spcPts val="5546"/>
              </a:lnSpc>
            </a:pPr>
            <a:r>
              <a:rPr lang="en-US" sz="3961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W każdej grupie została wprowadzona edukacja w zakresie praw dziecka oraz ochrony przed zagrożeniami przemocą</a:t>
            </a:r>
          </a:p>
          <a:p>
            <a:pPr algn="just">
              <a:lnSpc>
                <a:spcPts val="5546"/>
              </a:lnSpc>
            </a:pPr>
            <a:r>
              <a:rPr lang="en-US" sz="3961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wykorzystywaniem. Dzieci zostały zapoznane w formie obrazkowej oraz trakcie zajęć o swoich prawach, ochronie przed przemocą (również tą rówieśniczą), możliwości wsparcia i rozmowy, </a:t>
            </a:r>
          </a:p>
          <a:p>
            <a:pPr algn="just">
              <a:lnSpc>
                <a:spcPts val="5546"/>
              </a:lnSpc>
            </a:pPr>
            <a:r>
              <a:rPr lang="en-US" sz="3961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także bezpieczeństwie w internecie.</a:t>
            </a:r>
          </a:p>
          <a:p>
            <a:pPr algn="just">
              <a:lnSpc>
                <a:spcPts val="5546"/>
              </a:lnSpc>
            </a:pPr>
          </a:p>
          <a:p>
            <a:pPr algn="just">
              <a:lnSpc>
                <a:spcPts val="5546"/>
              </a:lnSpc>
            </a:pPr>
            <a:r>
              <a:rPr lang="en-US" sz="3961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just">
              <a:lnSpc>
                <a:spcPts val="5546"/>
              </a:lnSpc>
            </a:pPr>
            <a:r>
              <a:rPr lang="en-US" sz="3961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Pracownicy zapoznali także dzieci z formami wsparcia w trudnych dla nich sytuacjach oraz w sytuacjach krzywdzenia.</a:t>
            </a:r>
          </a:p>
          <a:p>
            <a:pPr algn="just">
              <a:lnSpc>
                <a:spcPts val="4454"/>
              </a:lnSpc>
              <a:spcBef>
                <a:spcPct val="0"/>
              </a:spcBef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4688972" y="1199450"/>
            <a:ext cx="7950496" cy="8368944"/>
          </a:xfrm>
          <a:custGeom>
            <a:avLst/>
            <a:gdLst/>
            <a:ahLst/>
            <a:cxnLst/>
            <a:rect r="r" b="b" t="t" l="l"/>
            <a:pathLst>
              <a:path h="8368944" w="7950496">
                <a:moveTo>
                  <a:pt x="0" y="0"/>
                </a:moveTo>
                <a:lnTo>
                  <a:pt x="7950496" y="0"/>
                </a:lnTo>
                <a:lnTo>
                  <a:pt x="7950496" y="8368944"/>
                </a:lnTo>
                <a:lnTo>
                  <a:pt x="0" y="83689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999062">
            <a:off x="-3040713" y="-2890888"/>
            <a:ext cx="8550234" cy="11474866"/>
            <a:chOff x="0" y="0"/>
            <a:chExt cx="11400312" cy="15299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327021"/>
              <a:ext cx="11400312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1400312">
                  <a:moveTo>
                    <a:pt x="0" y="0"/>
                  </a:moveTo>
                  <a:lnTo>
                    <a:pt x="11400312" y="0"/>
                  </a:lnTo>
                  <a:lnTo>
                    <a:pt x="11400312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4964" y="0"/>
              <a:ext cx="9930384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9930384">
                  <a:moveTo>
                    <a:pt x="0" y="0"/>
                  </a:moveTo>
                  <a:lnTo>
                    <a:pt x="9930384" y="0"/>
                  </a:lnTo>
                  <a:lnTo>
                    <a:pt x="993038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2968630">
            <a:off x="12904412" y="3811641"/>
            <a:ext cx="6653671" cy="8929578"/>
            <a:chOff x="0" y="0"/>
            <a:chExt cx="8871561" cy="119061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367226"/>
              <a:ext cx="8871561" cy="8538877"/>
            </a:xfrm>
            <a:custGeom>
              <a:avLst/>
              <a:gdLst/>
              <a:ahLst/>
              <a:cxnLst/>
              <a:rect r="r" b="b" t="t" l="l"/>
              <a:pathLst>
                <a:path h="8538877" w="8871561">
                  <a:moveTo>
                    <a:pt x="0" y="0"/>
                  </a:moveTo>
                  <a:lnTo>
                    <a:pt x="8871561" y="0"/>
                  </a:lnTo>
                  <a:lnTo>
                    <a:pt x="8871561" y="8538878"/>
                  </a:lnTo>
                  <a:lnTo>
                    <a:pt x="0" y="853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71938" y="0"/>
              <a:ext cx="7727684" cy="8538877"/>
            </a:xfrm>
            <a:custGeom>
              <a:avLst/>
              <a:gdLst/>
              <a:ahLst/>
              <a:cxnLst/>
              <a:rect r="r" b="b" t="t" l="l"/>
              <a:pathLst>
                <a:path h="8538877" w="7727684">
                  <a:moveTo>
                    <a:pt x="0" y="0"/>
                  </a:moveTo>
                  <a:lnTo>
                    <a:pt x="7727684" y="0"/>
                  </a:lnTo>
                  <a:lnTo>
                    <a:pt x="7727684" y="8538877"/>
                  </a:lnTo>
                  <a:lnTo>
                    <a:pt x="0" y="8538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0" y="200848"/>
            <a:ext cx="18288000" cy="8723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19"/>
              </a:lnSpc>
            </a:pPr>
            <a:r>
              <a:rPr lang="en-US" sz="5442" b="true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§ 8.</a:t>
            </a:r>
          </a:p>
          <a:p>
            <a:pPr algn="just">
              <a:lnSpc>
                <a:spcPts val="5107"/>
              </a:lnSpc>
            </a:pPr>
            <a:r>
              <a:rPr lang="en-US" sz="3648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Polityka wchodzi w życie z dniem jej ogłoszenia.</a:t>
            </a:r>
          </a:p>
          <a:p>
            <a:pPr algn="just">
              <a:lnSpc>
                <a:spcPts val="5107"/>
              </a:lnSpc>
            </a:pPr>
          </a:p>
          <a:p>
            <a:pPr algn="just">
              <a:lnSpc>
                <a:spcPts val="5107"/>
              </a:lnSpc>
            </a:pPr>
            <a:r>
              <a:rPr lang="en-US" sz="3648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2.Ogłoszenie następuje w sposób dostępny dla pracowników przedszkola, dzieci i ich opiekunów, w szczególności poprzez wywieszenie w miejscu ogłoszeń dla pracowników lub poprzez przesłanie jej tekstu drogą elektroniczną oraz poprzez zamieszczenie na stronie internetowej </a:t>
            </a:r>
          </a:p>
          <a:p>
            <a:pPr algn="just">
              <a:lnSpc>
                <a:spcPts val="5107"/>
              </a:lnSpc>
            </a:pPr>
            <a:r>
              <a:rPr lang="en-US" sz="3648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wywieszenie w widocznym miejscu w siedzibie, również w wersji skróconej, przeznaczonej dla dzieci.</a:t>
            </a:r>
          </a:p>
          <a:p>
            <a:pPr algn="just">
              <a:lnSpc>
                <a:spcPts val="5107"/>
              </a:lnSpc>
            </a:pPr>
          </a:p>
          <a:p>
            <a:pPr algn="just">
              <a:lnSpc>
                <a:spcPts val="5107"/>
              </a:lnSpc>
            </a:pPr>
            <a:r>
              <a:rPr lang="en-US" sz="3648" b="true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Każdy pracownik zobowiązany jest do zapoznania się ze standardami ochrony małoletnich obowiązujących w Przedszkolu nr 9 w Mikołowie.</a:t>
            </a:r>
          </a:p>
          <a:p>
            <a:pPr algn="just">
              <a:lnSpc>
                <a:spcPts val="5107"/>
              </a:lnSpc>
              <a:spcBef>
                <a:spcPct val="0"/>
              </a:spcBef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5637557" y="8125617"/>
            <a:ext cx="2199881" cy="2161383"/>
          </a:xfrm>
          <a:custGeom>
            <a:avLst/>
            <a:gdLst/>
            <a:ahLst/>
            <a:cxnLst/>
            <a:rect r="r" b="b" t="t" l="l"/>
            <a:pathLst>
              <a:path h="2161383" w="2199881">
                <a:moveTo>
                  <a:pt x="0" y="0"/>
                </a:moveTo>
                <a:lnTo>
                  <a:pt x="2199881" y="0"/>
                </a:lnTo>
                <a:lnTo>
                  <a:pt x="2199881" y="2161383"/>
                </a:lnTo>
                <a:lnTo>
                  <a:pt x="0" y="21613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999062">
            <a:off x="-3040713" y="-2890888"/>
            <a:ext cx="8550234" cy="11474866"/>
            <a:chOff x="0" y="0"/>
            <a:chExt cx="11400312" cy="15299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327021"/>
              <a:ext cx="11400312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1400312">
                  <a:moveTo>
                    <a:pt x="0" y="0"/>
                  </a:moveTo>
                  <a:lnTo>
                    <a:pt x="11400312" y="0"/>
                  </a:lnTo>
                  <a:lnTo>
                    <a:pt x="11400312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4964" y="0"/>
              <a:ext cx="9930384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9930384">
                  <a:moveTo>
                    <a:pt x="0" y="0"/>
                  </a:moveTo>
                  <a:lnTo>
                    <a:pt x="9930384" y="0"/>
                  </a:lnTo>
                  <a:lnTo>
                    <a:pt x="993038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2968630">
            <a:off x="12904412" y="3811641"/>
            <a:ext cx="6653671" cy="8929578"/>
            <a:chOff x="0" y="0"/>
            <a:chExt cx="8871561" cy="119061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367226"/>
              <a:ext cx="8871561" cy="8538877"/>
            </a:xfrm>
            <a:custGeom>
              <a:avLst/>
              <a:gdLst/>
              <a:ahLst/>
              <a:cxnLst/>
              <a:rect r="r" b="b" t="t" l="l"/>
              <a:pathLst>
                <a:path h="8538877" w="8871561">
                  <a:moveTo>
                    <a:pt x="0" y="0"/>
                  </a:moveTo>
                  <a:lnTo>
                    <a:pt x="8871561" y="0"/>
                  </a:lnTo>
                  <a:lnTo>
                    <a:pt x="8871561" y="8538878"/>
                  </a:lnTo>
                  <a:lnTo>
                    <a:pt x="0" y="853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71938" y="0"/>
              <a:ext cx="7727684" cy="8538877"/>
            </a:xfrm>
            <a:custGeom>
              <a:avLst/>
              <a:gdLst/>
              <a:ahLst/>
              <a:cxnLst/>
              <a:rect r="r" b="b" t="t" l="l"/>
              <a:pathLst>
                <a:path h="8538877" w="7727684">
                  <a:moveTo>
                    <a:pt x="0" y="0"/>
                  </a:moveTo>
                  <a:lnTo>
                    <a:pt x="7727684" y="0"/>
                  </a:lnTo>
                  <a:lnTo>
                    <a:pt x="7727684" y="8538877"/>
                  </a:lnTo>
                  <a:lnTo>
                    <a:pt x="0" y="8538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3033812" y="3379592"/>
            <a:ext cx="4535696" cy="4896838"/>
          </a:xfrm>
          <a:custGeom>
            <a:avLst/>
            <a:gdLst/>
            <a:ahLst/>
            <a:cxnLst/>
            <a:rect r="r" b="b" t="t" l="l"/>
            <a:pathLst>
              <a:path h="4896838" w="4535696">
                <a:moveTo>
                  <a:pt x="0" y="0"/>
                </a:moveTo>
                <a:lnTo>
                  <a:pt x="4535696" y="0"/>
                </a:lnTo>
                <a:lnTo>
                  <a:pt x="4535696" y="4896838"/>
                </a:lnTo>
                <a:lnTo>
                  <a:pt x="0" y="48968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27632" y="385229"/>
            <a:ext cx="11547079" cy="3195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Poszerzanie wiedzy </a:t>
            </a:r>
          </a:p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kompetencji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28710" y="4027805"/>
            <a:ext cx="11547079" cy="5230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0C5E8F"/>
                </a:solidFill>
                <a:latin typeface="Open Sans"/>
                <a:ea typeface="Open Sans"/>
                <a:cs typeface="Open Sans"/>
                <a:sym typeface="Open Sans"/>
              </a:rPr>
              <a:t>Pracownicy placówki biorą udział w szkoleniach poszerzających ich kompetencje - również </a:t>
            </a:r>
          </a:p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0C5E8F"/>
                </a:solidFill>
                <a:latin typeface="Open Sans"/>
                <a:ea typeface="Open Sans"/>
                <a:cs typeface="Open Sans"/>
                <a:sym typeface="Open Sans"/>
              </a:rPr>
              <a:t>w zakresie reagowania i rozpoznawania “sygnałów ostrzegawczych”.</a:t>
            </a:r>
          </a:p>
          <a:p>
            <a:pPr algn="ctr">
              <a:lnSpc>
                <a:spcPts val="5179"/>
              </a:lnSpc>
            </a:pPr>
          </a:p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0C5E8F"/>
                </a:solidFill>
                <a:latin typeface="Open Sans"/>
                <a:ea typeface="Open Sans"/>
                <a:cs typeface="Open Sans"/>
                <a:sym typeface="Open Sans"/>
              </a:rPr>
              <a:t>Wiemy, w jaki sposób reagować w sytuacjach trudnych, jakie podejmować kroki oraz jak zadbać </a:t>
            </a:r>
          </a:p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0C5E8F"/>
                </a:solidFill>
                <a:latin typeface="Open Sans"/>
                <a:ea typeface="Open Sans"/>
                <a:cs typeface="Open Sans"/>
                <a:sym typeface="Open Sans"/>
              </a:rPr>
              <a:t>o bezpieczeństwo dzieci.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999062">
            <a:off x="-3040713" y="-2890888"/>
            <a:ext cx="8550234" cy="11474866"/>
            <a:chOff x="0" y="0"/>
            <a:chExt cx="11400312" cy="15299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327021"/>
              <a:ext cx="11400312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1400312">
                  <a:moveTo>
                    <a:pt x="0" y="0"/>
                  </a:moveTo>
                  <a:lnTo>
                    <a:pt x="11400312" y="0"/>
                  </a:lnTo>
                  <a:lnTo>
                    <a:pt x="11400312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4964" y="0"/>
              <a:ext cx="9930384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9930384">
                  <a:moveTo>
                    <a:pt x="0" y="0"/>
                  </a:moveTo>
                  <a:lnTo>
                    <a:pt x="9930384" y="0"/>
                  </a:lnTo>
                  <a:lnTo>
                    <a:pt x="993038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2968630">
            <a:off x="12904412" y="3811641"/>
            <a:ext cx="6653671" cy="8929578"/>
            <a:chOff x="0" y="0"/>
            <a:chExt cx="8871561" cy="119061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367226"/>
              <a:ext cx="8871561" cy="8538877"/>
            </a:xfrm>
            <a:custGeom>
              <a:avLst/>
              <a:gdLst/>
              <a:ahLst/>
              <a:cxnLst/>
              <a:rect r="r" b="b" t="t" l="l"/>
              <a:pathLst>
                <a:path h="8538877" w="8871561">
                  <a:moveTo>
                    <a:pt x="0" y="0"/>
                  </a:moveTo>
                  <a:lnTo>
                    <a:pt x="8871561" y="0"/>
                  </a:lnTo>
                  <a:lnTo>
                    <a:pt x="8871561" y="8538878"/>
                  </a:lnTo>
                  <a:lnTo>
                    <a:pt x="0" y="853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71938" y="0"/>
              <a:ext cx="7727684" cy="8538877"/>
            </a:xfrm>
            <a:custGeom>
              <a:avLst/>
              <a:gdLst/>
              <a:ahLst/>
              <a:cxnLst/>
              <a:rect r="r" b="b" t="t" l="l"/>
              <a:pathLst>
                <a:path h="8538877" w="7727684">
                  <a:moveTo>
                    <a:pt x="0" y="0"/>
                  </a:moveTo>
                  <a:lnTo>
                    <a:pt x="7727684" y="0"/>
                  </a:lnTo>
                  <a:lnTo>
                    <a:pt x="7727684" y="8538877"/>
                  </a:lnTo>
                  <a:lnTo>
                    <a:pt x="0" y="8538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0" y="-171450"/>
            <a:ext cx="18288000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Podstawa prawna: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-206384" y="3576956"/>
            <a:ext cx="3829572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Cel: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12294" y="6288619"/>
            <a:ext cx="18104989" cy="3200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Standardy to zbiór zasad, które pomagają tworzyć bezpieczne i przyjazne </a:t>
            </a:r>
            <a:r>
              <a:rPr lang="en-US" sz="32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środowisko</a:t>
            </a:r>
          </a:p>
          <a:p>
            <a:pPr algn="just">
              <a:lnSpc>
                <a:spcPts val="4619"/>
              </a:lnSpc>
            </a:pPr>
            <a:r>
              <a:rPr lang="en-US" sz="32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 szkołach, przedszkolach i innych placówkach działających </a:t>
            </a:r>
            <a:r>
              <a:rPr lang="en-US" sz="32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 rzecz dzieci.</a:t>
            </a:r>
            <a:r>
              <a:rPr lang="en-US" sz="3299" b="true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just">
              <a:lnSpc>
                <a:spcPts val="4619"/>
              </a:lnSpc>
            </a:pPr>
          </a:p>
          <a:p>
            <a:pPr algn="just">
              <a:lnSpc>
                <a:spcPts val="5879"/>
              </a:lnSpc>
            </a:pPr>
            <a:r>
              <a:rPr lang="en-US" sz="4199" b="true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Standardy stanowią ramy działania dla wszystkich pracowników</a:t>
            </a:r>
          </a:p>
          <a:p>
            <a:pPr algn="just">
              <a:lnSpc>
                <a:spcPts val="5879"/>
              </a:lnSpc>
            </a:pPr>
            <a:r>
              <a:rPr lang="en-US" sz="4199" b="true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 osób zaangażowanych w działalność edukacyjną  i opiekuńczą.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0" y="5076825"/>
            <a:ext cx="16543541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Zapewnienie bezpieczeństwa i dobrostanu dzieci w środowisku przedszkolnym.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12294" y="1867871"/>
            <a:ext cx="17303624" cy="1331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57"/>
              </a:lnSpc>
            </a:pPr>
            <a:r>
              <a:rPr lang="en-US" sz="3826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Ustawa z 28 lipca 2023 r.b</a:t>
            </a:r>
            <a:r>
              <a:rPr lang="en-US" sz="3826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 zmianie ustawy – Kodeks rodzinny </a:t>
            </a:r>
          </a:p>
          <a:p>
            <a:pPr algn="just">
              <a:lnSpc>
                <a:spcPts val="5357"/>
              </a:lnSpc>
            </a:pPr>
            <a:r>
              <a:rPr lang="en-US" sz="3826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opiekuńczy oraz niektórych innych ustaw (Dz.U. z 2023 r. poz. 1606)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999062">
            <a:off x="-3040713" y="-2890888"/>
            <a:ext cx="8550234" cy="11474866"/>
            <a:chOff x="0" y="0"/>
            <a:chExt cx="11400312" cy="15299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327021"/>
              <a:ext cx="11400312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1400312">
                  <a:moveTo>
                    <a:pt x="0" y="0"/>
                  </a:moveTo>
                  <a:lnTo>
                    <a:pt x="11400312" y="0"/>
                  </a:lnTo>
                  <a:lnTo>
                    <a:pt x="11400312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4964" y="0"/>
              <a:ext cx="9930384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9930384">
                  <a:moveTo>
                    <a:pt x="0" y="0"/>
                  </a:moveTo>
                  <a:lnTo>
                    <a:pt x="9930384" y="0"/>
                  </a:lnTo>
                  <a:lnTo>
                    <a:pt x="993038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2968630">
            <a:off x="12904412" y="3811641"/>
            <a:ext cx="6653671" cy="8929578"/>
            <a:chOff x="0" y="0"/>
            <a:chExt cx="8871561" cy="119061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367226"/>
              <a:ext cx="8871561" cy="8538877"/>
            </a:xfrm>
            <a:custGeom>
              <a:avLst/>
              <a:gdLst/>
              <a:ahLst/>
              <a:cxnLst/>
              <a:rect r="r" b="b" t="t" l="l"/>
              <a:pathLst>
                <a:path h="8538877" w="8871561">
                  <a:moveTo>
                    <a:pt x="0" y="0"/>
                  </a:moveTo>
                  <a:lnTo>
                    <a:pt x="8871561" y="0"/>
                  </a:lnTo>
                  <a:lnTo>
                    <a:pt x="8871561" y="8538878"/>
                  </a:lnTo>
                  <a:lnTo>
                    <a:pt x="0" y="853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71938" y="0"/>
              <a:ext cx="7727684" cy="8538877"/>
            </a:xfrm>
            <a:custGeom>
              <a:avLst/>
              <a:gdLst/>
              <a:ahLst/>
              <a:cxnLst/>
              <a:rect r="r" b="b" t="t" l="l"/>
              <a:pathLst>
                <a:path h="8538877" w="7727684">
                  <a:moveTo>
                    <a:pt x="0" y="0"/>
                  </a:moveTo>
                  <a:lnTo>
                    <a:pt x="7727684" y="0"/>
                  </a:lnTo>
                  <a:lnTo>
                    <a:pt x="7727684" y="8538877"/>
                  </a:lnTo>
                  <a:lnTo>
                    <a:pt x="0" y="8538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749781" y="584711"/>
            <a:ext cx="17538219" cy="7962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82"/>
              </a:lnSpc>
            </a:pPr>
            <a:r>
              <a:rPr lang="en-US" sz="5630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BEZPIECZNE ŚRODOWISKO:</a:t>
            </a:r>
          </a:p>
          <a:p>
            <a:pPr algn="ctr">
              <a:lnSpc>
                <a:spcPts val="7882"/>
              </a:lnSpc>
            </a:pPr>
          </a:p>
          <a:p>
            <a:pPr algn="ctr">
              <a:lnSpc>
                <a:spcPts val="7882"/>
              </a:lnSpc>
            </a:pPr>
            <a:r>
              <a:rPr lang="en-US" sz="563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Chcemy, aby środowisko dziecka dawało </a:t>
            </a:r>
          </a:p>
          <a:p>
            <a:pPr algn="ctr">
              <a:lnSpc>
                <a:spcPts val="7882"/>
              </a:lnSpc>
            </a:pPr>
            <a:r>
              <a:rPr lang="en-US" sz="563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mu poczucie przynależności i bezpieczeństwa. </a:t>
            </a:r>
          </a:p>
          <a:p>
            <a:pPr algn="ctr">
              <a:lnSpc>
                <a:spcPts val="7882"/>
              </a:lnSpc>
            </a:pPr>
            <a:r>
              <a:rPr lang="en-US" sz="563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Poprzez naszą pracę tworzymy miejsce dające dzieciom fizyczne, psychiczne i emocjonalne bezpieczeństwo.</a:t>
            </a:r>
          </a:p>
          <a:p>
            <a:pPr algn="ctr">
              <a:lnSpc>
                <a:spcPts val="7882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318262" y="6892146"/>
            <a:ext cx="3045818" cy="3310672"/>
          </a:xfrm>
          <a:custGeom>
            <a:avLst/>
            <a:gdLst/>
            <a:ahLst/>
            <a:cxnLst/>
            <a:rect r="r" b="b" t="t" l="l"/>
            <a:pathLst>
              <a:path h="3310672" w="3045818">
                <a:moveTo>
                  <a:pt x="0" y="0"/>
                </a:moveTo>
                <a:lnTo>
                  <a:pt x="3045818" y="0"/>
                </a:lnTo>
                <a:lnTo>
                  <a:pt x="3045818" y="3310672"/>
                </a:lnTo>
                <a:lnTo>
                  <a:pt x="0" y="3310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999062">
            <a:off x="-3040713" y="-2890888"/>
            <a:ext cx="8550234" cy="11474866"/>
            <a:chOff x="0" y="0"/>
            <a:chExt cx="11400312" cy="15299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327021"/>
              <a:ext cx="11400312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1400312">
                  <a:moveTo>
                    <a:pt x="0" y="0"/>
                  </a:moveTo>
                  <a:lnTo>
                    <a:pt x="11400312" y="0"/>
                  </a:lnTo>
                  <a:lnTo>
                    <a:pt x="11400312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4964" y="0"/>
              <a:ext cx="9930384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9930384">
                  <a:moveTo>
                    <a:pt x="0" y="0"/>
                  </a:moveTo>
                  <a:lnTo>
                    <a:pt x="9930384" y="0"/>
                  </a:lnTo>
                  <a:lnTo>
                    <a:pt x="993038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2968630">
            <a:off x="12904412" y="3811641"/>
            <a:ext cx="6653671" cy="8929578"/>
            <a:chOff x="0" y="0"/>
            <a:chExt cx="8871561" cy="119061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367226"/>
              <a:ext cx="8871561" cy="8538877"/>
            </a:xfrm>
            <a:custGeom>
              <a:avLst/>
              <a:gdLst/>
              <a:ahLst/>
              <a:cxnLst/>
              <a:rect r="r" b="b" t="t" l="l"/>
              <a:pathLst>
                <a:path h="8538877" w="8871561">
                  <a:moveTo>
                    <a:pt x="0" y="0"/>
                  </a:moveTo>
                  <a:lnTo>
                    <a:pt x="8871561" y="0"/>
                  </a:lnTo>
                  <a:lnTo>
                    <a:pt x="8871561" y="8538878"/>
                  </a:lnTo>
                  <a:lnTo>
                    <a:pt x="0" y="853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71938" y="0"/>
              <a:ext cx="7727684" cy="8538877"/>
            </a:xfrm>
            <a:custGeom>
              <a:avLst/>
              <a:gdLst/>
              <a:ahLst/>
              <a:cxnLst/>
              <a:rect r="r" b="b" t="t" l="l"/>
              <a:pathLst>
                <a:path h="8538877" w="7727684">
                  <a:moveTo>
                    <a:pt x="0" y="0"/>
                  </a:moveTo>
                  <a:lnTo>
                    <a:pt x="7727684" y="0"/>
                  </a:lnTo>
                  <a:lnTo>
                    <a:pt x="7727684" y="8538877"/>
                  </a:lnTo>
                  <a:lnTo>
                    <a:pt x="0" y="8538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0" y="3469899"/>
            <a:ext cx="17592795" cy="5665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73776" indent="-386888" lvl="1">
              <a:lnSpc>
                <a:spcPts val="5017"/>
              </a:lnSpc>
              <a:buFont typeface="Arial"/>
              <a:buChar char="•"/>
            </a:pPr>
            <a:r>
              <a:rPr lang="en-US" b="true" sz="3583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Systematyczne monitorowanie przestrzegania ustalonych zasad codziennej działalności przedszkola.</a:t>
            </a:r>
          </a:p>
          <a:p>
            <a:pPr algn="just">
              <a:lnSpc>
                <a:spcPts val="5017"/>
              </a:lnSpc>
            </a:pPr>
          </a:p>
          <a:p>
            <a:pPr algn="just" marL="773776" indent="-386888" lvl="1">
              <a:lnSpc>
                <a:spcPts val="5017"/>
              </a:lnSpc>
              <a:buFont typeface="Arial"/>
              <a:buChar char="•"/>
            </a:pPr>
            <a:r>
              <a:rPr lang="en-US" b="true" sz="3583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 sytuacji stwierdzenia naruszenia ustalonych zasad</a:t>
            </a:r>
          </a:p>
          <a:p>
            <a:pPr algn="just">
              <a:lnSpc>
                <a:spcPts val="5017"/>
              </a:lnSpc>
            </a:pPr>
            <a:r>
              <a:rPr lang="en-US" sz="3583" b="true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lub nieprawidłowości - podejmowane są działania dyscyplinarne</a:t>
            </a:r>
          </a:p>
          <a:p>
            <a:pPr algn="just">
              <a:lnSpc>
                <a:spcPts val="5017"/>
              </a:lnSpc>
            </a:pPr>
            <a:r>
              <a:rPr lang="en-US" sz="3583" b="true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</a:t>
            </a:r>
            <a:r>
              <a:rPr lang="en-US" sz="3583" b="true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oraz korygujące - zgodnie  z ustalonymi procedurami.</a:t>
            </a:r>
          </a:p>
          <a:p>
            <a:pPr algn="just">
              <a:lnSpc>
                <a:spcPts val="5017"/>
              </a:lnSpc>
            </a:pPr>
          </a:p>
          <a:p>
            <a:pPr algn="just" marL="773776" indent="-386888" lvl="1">
              <a:lnSpc>
                <a:spcPts val="5017"/>
              </a:lnSpc>
              <a:buFont typeface="Arial"/>
              <a:buChar char="•"/>
            </a:pPr>
            <a:r>
              <a:rPr lang="en-US" b="true" sz="3583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Pracownicy </a:t>
            </a:r>
            <a:r>
              <a:rPr lang="en-US" b="true" sz="3583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są zobowiązani przekazywać dzieciom wiedzę </a:t>
            </a:r>
          </a:p>
          <a:p>
            <a:pPr algn="just">
              <a:lnSpc>
                <a:spcPts val="5017"/>
              </a:lnSpc>
            </a:pPr>
            <a:r>
              <a:rPr lang="en-US" sz="3583" b="true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oraz umiejętności w zakresie korzystania z ich praw  i standardów zachowań. 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998070" y="4698710"/>
            <a:ext cx="2466355" cy="2466355"/>
          </a:xfrm>
          <a:custGeom>
            <a:avLst/>
            <a:gdLst/>
            <a:ahLst/>
            <a:cxnLst/>
            <a:rect r="r" b="b" t="t" l="l"/>
            <a:pathLst>
              <a:path h="2466355" w="2466355">
                <a:moveTo>
                  <a:pt x="0" y="0"/>
                </a:moveTo>
                <a:lnTo>
                  <a:pt x="2466355" y="0"/>
                </a:lnTo>
                <a:lnTo>
                  <a:pt x="2466355" y="2466354"/>
                </a:lnTo>
                <a:lnTo>
                  <a:pt x="0" y="2466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3017" y="159703"/>
            <a:ext cx="17888752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Wdrażanie oraz nadzór: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32866" y="1785698"/>
            <a:ext cx="16078903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Egzekwowanie oraz monitoring: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999062">
            <a:off x="-3040713" y="-2890888"/>
            <a:ext cx="8550234" cy="11474866"/>
            <a:chOff x="0" y="0"/>
            <a:chExt cx="11400312" cy="15299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327021"/>
              <a:ext cx="11400312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1400312">
                  <a:moveTo>
                    <a:pt x="0" y="0"/>
                  </a:moveTo>
                  <a:lnTo>
                    <a:pt x="11400312" y="0"/>
                  </a:lnTo>
                  <a:lnTo>
                    <a:pt x="11400312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4964" y="0"/>
              <a:ext cx="9930384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9930384">
                  <a:moveTo>
                    <a:pt x="0" y="0"/>
                  </a:moveTo>
                  <a:lnTo>
                    <a:pt x="9930384" y="0"/>
                  </a:lnTo>
                  <a:lnTo>
                    <a:pt x="993038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2968630">
            <a:off x="12904412" y="3811641"/>
            <a:ext cx="6653671" cy="8929578"/>
            <a:chOff x="0" y="0"/>
            <a:chExt cx="8871561" cy="119061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367226"/>
              <a:ext cx="8871561" cy="8538877"/>
            </a:xfrm>
            <a:custGeom>
              <a:avLst/>
              <a:gdLst/>
              <a:ahLst/>
              <a:cxnLst/>
              <a:rect r="r" b="b" t="t" l="l"/>
              <a:pathLst>
                <a:path h="8538877" w="8871561">
                  <a:moveTo>
                    <a:pt x="0" y="0"/>
                  </a:moveTo>
                  <a:lnTo>
                    <a:pt x="8871561" y="0"/>
                  </a:lnTo>
                  <a:lnTo>
                    <a:pt x="8871561" y="8538878"/>
                  </a:lnTo>
                  <a:lnTo>
                    <a:pt x="0" y="853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71938" y="0"/>
              <a:ext cx="7727684" cy="8538877"/>
            </a:xfrm>
            <a:custGeom>
              <a:avLst/>
              <a:gdLst/>
              <a:ahLst/>
              <a:cxnLst/>
              <a:rect r="r" b="b" t="t" l="l"/>
              <a:pathLst>
                <a:path h="8538877" w="7727684">
                  <a:moveTo>
                    <a:pt x="0" y="0"/>
                  </a:moveTo>
                  <a:lnTo>
                    <a:pt x="7727684" y="0"/>
                  </a:lnTo>
                  <a:lnTo>
                    <a:pt x="7727684" y="8538877"/>
                  </a:lnTo>
                  <a:lnTo>
                    <a:pt x="0" y="8538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5729228" y="3086100"/>
            <a:ext cx="5766904" cy="3474559"/>
          </a:xfrm>
          <a:custGeom>
            <a:avLst/>
            <a:gdLst/>
            <a:ahLst/>
            <a:cxnLst/>
            <a:rect r="r" b="b" t="t" l="l"/>
            <a:pathLst>
              <a:path h="3474559" w="5766904">
                <a:moveTo>
                  <a:pt x="0" y="0"/>
                </a:moveTo>
                <a:lnTo>
                  <a:pt x="5766904" y="0"/>
                </a:lnTo>
                <a:lnTo>
                  <a:pt x="5766904" y="3474559"/>
                </a:lnTo>
                <a:lnTo>
                  <a:pt x="0" y="34745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420319" y="7823425"/>
            <a:ext cx="3032308" cy="2160519"/>
          </a:xfrm>
          <a:custGeom>
            <a:avLst/>
            <a:gdLst/>
            <a:ahLst/>
            <a:cxnLst/>
            <a:rect r="r" b="b" t="t" l="l"/>
            <a:pathLst>
              <a:path h="2160519" w="3032308">
                <a:moveTo>
                  <a:pt x="0" y="0"/>
                </a:moveTo>
                <a:lnTo>
                  <a:pt x="3032308" y="0"/>
                </a:lnTo>
                <a:lnTo>
                  <a:pt x="3032308" y="2160520"/>
                </a:lnTo>
                <a:lnTo>
                  <a:pt x="0" y="21605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262787" y="650821"/>
            <a:ext cx="4784924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Rodzice: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675737" y="1424568"/>
            <a:ext cx="9036966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Współpraca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28538" y="632723"/>
            <a:ext cx="478492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Świadomość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474376" y="5332763"/>
            <a:ext cx="4784924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Rozmowa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28538" y="5607524"/>
            <a:ext cx="4784924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Działanie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5181" y="6650851"/>
            <a:ext cx="5335138" cy="2917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2"/>
              </a:lnSpc>
            </a:pPr>
            <a:r>
              <a:rPr lang="en-US" sz="278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Ochrona dzieci jest w naszej wspólnej kwestii, dlatego aktywne uczestnictwo w życiu placówki jest tak ważne. Wspólne działanie na rzecz dzieci.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997241" y="6802120"/>
            <a:ext cx="7683402" cy="2822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</a:pPr>
            <a:r>
              <a:rPr lang="en-US" sz="267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Dzieci spędzają wiele godzin w przedszkolu. Ważne jest przekazywanie swoich obaw, obaw dzieci dotyczących ich interakcji i samopoczucia w placówce. Przekazanie nam informacji skróci proces pomocowy. Nie zrzucajmy</a:t>
            </a:r>
          </a:p>
          <a:p>
            <a:pPr algn="ctr">
              <a:lnSpc>
                <a:spcPts val="3746"/>
              </a:lnSpc>
            </a:pPr>
            <a:r>
              <a:rPr lang="en-US" sz="267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 siebieodpowiedzialności, działajmy razem.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28538" y="1462668"/>
            <a:ext cx="5191781" cy="2365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7"/>
              </a:lnSpc>
            </a:pPr>
            <a:r>
              <a:rPr lang="en-US" sz="271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Plakaty, rozmowy, ogólnodostępne treści  i prawa dziecka. Bądźmy świadomi </a:t>
            </a:r>
          </a:p>
          <a:p>
            <a:pPr algn="ctr">
              <a:lnSpc>
                <a:spcPts val="3797"/>
              </a:lnSpc>
            </a:pPr>
            <a:r>
              <a:rPr lang="en-US" sz="271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 uświadamiajmy innych jakie dzieci mają prawa.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707796" y="2423423"/>
            <a:ext cx="4972848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Wymiana informacji, otwartość, rozmowa. Wszyscy działajmy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dla dobra wszystkich dzieci.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999062">
            <a:off x="-3040713" y="-2890888"/>
            <a:ext cx="8550234" cy="11474866"/>
            <a:chOff x="0" y="0"/>
            <a:chExt cx="11400312" cy="15299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327021"/>
              <a:ext cx="11400312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1400312">
                  <a:moveTo>
                    <a:pt x="0" y="0"/>
                  </a:moveTo>
                  <a:lnTo>
                    <a:pt x="11400312" y="0"/>
                  </a:lnTo>
                  <a:lnTo>
                    <a:pt x="11400312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4964" y="0"/>
              <a:ext cx="9930384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9930384">
                  <a:moveTo>
                    <a:pt x="0" y="0"/>
                  </a:moveTo>
                  <a:lnTo>
                    <a:pt x="9930384" y="0"/>
                  </a:lnTo>
                  <a:lnTo>
                    <a:pt x="993038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2968630">
            <a:off x="12904412" y="3811641"/>
            <a:ext cx="6653671" cy="8929578"/>
            <a:chOff x="0" y="0"/>
            <a:chExt cx="8871561" cy="119061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367226"/>
              <a:ext cx="8871561" cy="8538877"/>
            </a:xfrm>
            <a:custGeom>
              <a:avLst/>
              <a:gdLst/>
              <a:ahLst/>
              <a:cxnLst/>
              <a:rect r="r" b="b" t="t" l="l"/>
              <a:pathLst>
                <a:path h="8538877" w="8871561">
                  <a:moveTo>
                    <a:pt x="0" y="0"/>
                  </a:moveTo>
                  <a:lnTo>
                    <a:pt x="8871561" y="0"/>
                  </a:lnTo>
                  <a:lnTo>
                    <a:pt x="8871561" y="8538878"/>
                  </a:lnTo>
                  <a:lnTo>
                    <a:pt x="0" y="853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71938" y="0"/>
              <a:ext cx="7727684" cy="8538877"/>
            </a:xfrm>
            <a:custGeom>
              <a:avLst/>
              <a:gdLst/>
              <a:ahLst/>
              <a:cxnLst/>
              <a:rect r="r" b="b" t="t" l="l"/>
              <a:pathLst>
                <a:path h="8538877" w="7727684">
                  <a:moveTo>
                    <a:pt x="0" y="0"/>
                  </a:moveTo>
                  <a:lnTo>
                    <a:pt x="7727684" y="0"/>
                  </a:lnTo>
                  <a:lnTo>
                    <a:pt x="7727684" y="8538877"/>
                  </a:lnTo>
                  <a:lnTo>
                    <a:pt x="0" y="8538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778432" y="159703"/>
            <a:ext cx="16480868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Odpowiedzialność: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78432" y="3204098"/>
            <a:ext cx="16731135" cy="6573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455"/>
              </a:lnSpc>
            </a:pPr>
            <a:r>
              <a:rPr lang="en-US" sz="5325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Jako pracownicy placówki oświatowej jesteśmy odpowiedzialni za identyfikowanie</a:t>
            </a:r>
          </a:p>
          <a:p>
            <a:pPr algn="just">
              <a:lnSpc>
                <a:spcPts val="7455"/>
              </a:lnSpc>
            </a:pPr>
            <a:r>
              <a:rPr lang="en-US" sz="5325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reagowanie na wszelkie sygnały ostrzegawcze, które mogą wskazywać na problemy emocjonalne lub fizyczne naszych uczniów. Naszym zadaniem jest ochrona dzieci i dbałość </a:t>
            </a:r>
          </a:p>
          <a:p>
            <a:pPr algn="just">
              <a:lnSpc>
                <a:spcPts val="7455"/>
              </a:lnSpc>
            </a:pPr>
            <a:r>
              <a:rPr lang="en-US" sz="5325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 ich dobrostan.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999062">
            <a:off x="-3040713" y="-2890888"/>
            <a:ext cx="8550234" cy="11474866"/>
            <a:chOff x="0" y="0"/>
            <a:chExt cx="11400312" cy="15299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327021"/>
              <a:ext cx="11400312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1400312">
                  <a:moveTo>
                    <a:pt x="0" y="0"/>
                  </a:moveTo>
                  <a:lnTo>
                    <a:pt x="11400312" y="0"/>
                  </a:lnTo>
                  <a:lnTo>
                    <a:pt x="11400312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4964" y="0"/>
              <a:ext cx="9930384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9930384">
                  <a:moveTo>
                    <a:pt x="0" y="0"/>
                  </a:moveTo>
                  <a:lnTo>
                    <a:pt x="9930384" y="0"/>
                  </a:lnTo>
                  <a:lnTo>
                    <a:pt x="993038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2968630">
            <a:off x="12904412" y="3811641"/>
            <a:ext cx="6653671" cy="8929578"/>
            <a:chOff x="0" y="0"/>
            <a:chExt cx="8871561" cy="119061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367226"/>
              <a:ext cx="8871561" cy="8538877"/>
            </a:xfrm>
            <a:custGeom>
              <a:avLst/>
              <a:gdLst/>
              <a:ahLst/>
              <a:cxnLst/>
              <a:rect r="r" b="b" t="t" l="l"/>
              <a:pathLst>
                <a:path h="8538877" w="8871561">
                  <a:moveTo>
                    <a:pt x="0" y="0"/>
                  </a:moveTo>
                  <a:lnTo>
                    <a:pt x="8871561" y="0"/>
                  </a:lnTo>
                  <a:lnTo>
                    <a:pt x="8871561" y="8538878"/>
                  </a:lnTo>
                  <a:lnTo>
                    <a:pt x="0" y="853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71938" y="0"/>
              <a:ext cx="7727684" cy="8538877"/>
            </a:xfrm>
            <a:custGeom>
              <a:avLst/>
              <a:gdLst/>
              <a:ahLst/>
              <a:cxnLst/>
              <a:rect r="r" b="b" t="t" l="l"/>
              <a:pathLst>
                <a:path h="8538877" w="7727684">
                  <a:moveTo>
                    <a:pt x="0" y="0"/>
                  </a:moveTo>
                  <a:lnTo>
                    <a:pt x="7727684" y="0"/>
                  </a:lnTo>
                  <a:lnTo>
                    <a:pt x="7727684" y="8538877"/>
                  </a:lnTo>
                  <a:lnTo>
                    <a:pt x="0" y="8538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778432" y="159703"/>
            <a:ext cx="16480868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Krzywdzenie dziecka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7160" y="1659572"/>
            <a:ext cx="17643413" cy="8420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05"/>
              </a:lnSpc>
            </a:pPr>
            <a:r>
              <a:rPr lang="en-US" sz="3432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to każde zamierzone lub niezamierzone działanie osoby dorosłej,</a:t>
            </a:r>
          </a:p>
          <a:p>
            <a:pPr algn="just">
              <a:lnSpc>
                <a:spcPts val="4805"/>
              </a:lnSpc>
            </a:pPr>
            <a:r>
              <a:rPr lang="en-US" sz="3432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które ujemnie wpływa na rozwój fizyczny lub psychiczny dziecka (definicja WHO).</a:t>
            </a:r>
          </a:p>
          <a:p>
            <a:pPr algn="just">
              <a:lnSpc>
                <a:spcPts val="4385"/>
              </a:lnSpc>
            </a:pPr>
          </a:p>
          <a:p>
            <a:pPr algn="just">
              <a:lnSpc>
                <a:spcPts val="4385"/>
              </a:lnSpc>
            </a:pPr>
            <a:r>
              <a:rPr lang="en-US" sz="3132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Przez krzywdzenie dziecka należy rozumieć</a:t>
            </a:r>
            <a:r>
              <a:rPr lang="en-US" sz="3132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popełnienie czynu zabronionego</a:t>
            </a:r>
          </a:p>
          <a:p>
            <a:pPr algn="just">
              <a:lnSpc>
                <a:spcPts val="4385"/>
              </a:lnSpc>
            </a:pPr>
            <a:r>
              <a:rPr lang="en-US" sz="3132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lub czynu karalnego na szkodę dziecka przez jakąkolwiek osobę, w tym pracownika przedszkola, lub zagrożenie dobra dziecka, w tym jego zaniedbywanie. </a:t>
            </a:r>
          </a:p>
          <a:p>
            <a:pPr algn="just">
              <a:lnSpc>
                <a:spcPts val="4385"/>
              </a:lnSpc>
            </a:pPr>
            <a:r>
              <a:rPr lang="en-US" sz="3132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Krzywdzenie przyjmuje różnorodne formy – </a:t>
            </a:r>
            <a:r>
              <a:rPr lang="en-US" sz="3132" b="true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od fizycznej poprzez emocjonalną, edukacyjną, materialną (ekonomiczną) czy – coraz powszechniejszą – cyberprzemoc. </a:t>
            </a:r>
          </a:p>
          <a:p>
            <a:pPr algn="just">
              <a:lnSpc>
                <a:spcPts val="4385"/>
              </a:lnSpc>
            </a:pPr>
            <a:r>
              <a:rPr lang="en-US" sz="3132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Nowelizacja ustawy z dnia 22 czerwca 2023 r. </a:t>
            </a:r>
          </a:p>
          <a:p>
            <a:pPr algn="just">
              <a:lnSpc>
                <a:spcPts val="4385"/>
              </a:lnSpc>
            </a:pPr>
            <a:r>
              <a:rPr lang="en-US" sz="3132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o przeciwdziałaniu przemocy w rodzinie uznaje, </a:t>
            </a:r>
          </a:p>
          <a:p>
            <a:pPr algn="just">
              <a:lnSpc>
                <a:spcPts val="4945"/>
              </a:lnSpc>
            </a:pPr>
            <a:r>
              <a:rPr lang="en-US" sz="3532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że</a:t>
            </a:r>
            <a:r>
              <a:rPr lang="en-US" sz="3532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małoletniego należy traktować jako osobę </a:t>
            </a:r>
          </a:p>
          <a:p>
            <a:pPr algn="just">
              <a:lnSpc>
                <a:spcPts val="4945"/>
              </a:lnSpc>
            </a:pPr>
            <a:r>
              <a:rPr lang="en-US" sz="3532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doznającą przemocy domowej w sytuacji, gdy był on świadkiem takiej przemocy.</a:t>
            </a:r>
          </a:p>
          <a:p>
            <a:pPr algn="just">
              <a:lnSpc>
                <a:spcPts val="2486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999062">
            <a:off x="-3040713" y="-2890888"/>
            <a:ext cx="8550234" cy="11474866"/>
            <a:chOff x="0" y="0"/>
            <a:chExt cx="11400312" cy="15299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327021"/>
              <a:ext cx="11400312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1400312">
                  <a:moveTo>
                    <a:pt x="0" y="0"/>
                  </a:moveTo>
                  <a:lnTo>
                    <a:pt x="11400312" y="0"/>
                  </a:lnTo>
                  <a:lnTo>
                    <a:pt x="11400312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4964" y="0"/>
              <a:ext cx="9930384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9930384">
                  <a:moveTo>
                    <a:pt x="0" y="0"/>
                  </a:moveTo>
                  <a:lnTo>
                    <a:pt x="9930384" y="0"/>
                  </a:lnTo>
                  <a:lnTo>
                    <a:pt x="993038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2968630">
            <a:off x="12904412" y="3811641"/>
            <a:ext cx="6653671" cy="8929578"/>
            <a:chOff x="0" y="0"/>
            <a:chExt cx="8871561" cy="119061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367226"/>
              <a:ext cx="8871561" cy="8538877"/>
            </a:xfrm>
            <a:custGeom>
              <a:avLst/>
              <a:gdLst/>
              <a:ahLst/>
              <a:cxnLst/>
              <a:rect r="r" b="b" t="t" l="l"/>
              <a:pathLst>
                <a:path h="8538877" w="8871561">
                  <a:moveTo>
                    <a:pt x="0" y="0"/>
                  </a:moveTo>
                  <a:lnTo>
                    <a:pt x="8871561" y="0"/>
                  </a:lnTo>
                  <a:lnTo>
                    <a:pt x="8871561" y="8538878"/>
                  </a:lnTo>
                  <a:lnTo>
                    <a:pt x="0" y="853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71938" y="0"/>
              <a:ext cx="7727684" cy="8538877"/>
            </a:xfrm>
            <a:custGeom>
              <a:avLst/>
              <a:gdLst/>
              <a:ahLst/>
              <a:cxnLst/>
              <a:rect r="r" b="b" t="t" l="l"/>
              <a:pathLst>
                <a:path h="8538877" w="7727684">
                  <a:moveTo>
                    <a:pt x="0" y="0"/>
                  </a:moveTo>
                  <a:lnTo>
                    <a:pt x="7727684" y="0"/>
                  </a:lnTo>
                  <a:lnTo>
                    <a:pt x="7727684" y="8538877"/>
                  </a:lnTo>
                  <a:lnTo>
                    <a:pt x="0" y="8538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0" y="2357356"/>
            <a:ext cx="17356270" cy="7546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b="true" sz="5399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§ 1.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Pracownik jest zobowiązany do: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działania dla dobra dziecka i w jego najlepszym interesie,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uwzględnienia prywatności dziecka (jeśli jest potrzeba odstąpienia od tego obowiązku, pracownik powinien jak najszybciej wytłumaczyć dziecku sytuację),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traktowania dziecka z szacunkiem i godnością,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utrzymania profesjonalnej relacji z dzieckiem, dostosowując swoje wypowiedzi do wieku dziecka i danej sytuacji,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zapewnienia dziecku pomocy, gdy jej potrzebuje,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monitorowania dobrostanu dziecka,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równego traktowania wszystkich dzieci.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5007582" y="2462131"/>
            <a:ext cx="2348688" cy="2515328"/>
          </a:xfrm>
          <a:custGeom>
            <a:avLst/>
            <a:gdLst/>
            <a:ahLst/>
            <a:cxnLst/>
            <a:rect r="r" b="b" t="t" l="l"/>
            <a:pathLst>
              <a:path h="2515328" w="2348688">
                <a:moveTo>
                  <a:pt x="0" y="0"/>
                </a:moveTo>
                <a:lnTo>
                  <a:pt x="2348688" y="0"/>
                </a:lnTo>
                <a:lnTo>
                  <a:pt x="2348688" y="2515328"/>
                </a:lnTo>
                <a:lnTo>
                  <a:pt x="0" y="25153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78432" y="207328"/>
            <a:ext cx="16015003" cy="2168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07"/>
              </a:lnSpc>
            </a:pPr>
            <a:r>
              <a:rPr lang="en-US" sz="6219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219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Zasady bezpiecznych relacji pracownik – dziecko oraz zachowania niepożądane: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999062">
            <a:off x="-3040713" y="-2890888"/>
            <a:ext cx="8550234" cy="11474866"/>
            <a:chOff x="0" y="0"/>
            <a:chExt cx="11400312" cy="15299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327021"/>
              <a:ext cx="11400312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1400312">
                  <a:moveTo>
                    <a:pt x="0" y="0"/>
                  </a:moveTo>
                  <a:lnTo>
                    <a:pt x="11400312" y="0"/>
                  </a:lnTo>
                  <a:lnTo>
                    <a:pt x="11400312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4964" y="0"/>
              <a:ext cx="9930384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9930384">
                  <a:moveTo>
                    <a:pt x="0" y="0"/>
                  </a:moveTo>
                  <a:lnTo>
                    <a:pt x="9930384" y="0"/>
                  </a:lnTo>
                  <a:lnTo>
                    <a:pt x="993038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2968630">
            <a:off x="12904412" y="3811641"/>
            <a:ext cx="6653671" cy="8929578"/>
            <a:chOff x="0" y="0"/>
            <a:chExt cx="8871561" cy="119061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367226"/>
              <a:ext cx="8871561" cy="8538877"/>
            </a:xfrm>
            <a:custGeom>
              <a:avLst/>
              <a:gdLst/>
              <a:ahLst/>
              <a:cxnLst/>
              <a:rect r="r" b="b" t="t" l="l"/>
              <a:pathLst>
                <a:path h="8538877" w="8871561">
                  <a:moveTo>
                    <a:pt x="0" y="0"/>
                  </a:moveTo>
                  <a:lnTo>
                    <a:pt x="8871561" y="0"/>
                  </a:lnTo>
                  <a:lnTo>
                    <a:pt x="8871561" y="8538878"/>
                  </a:lnTo>
                  <a:lnTo>
                    <a:pt x="0" y="853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71938" y="0"/>
              <a:ext cx="7727684" cy="8538877"/>
            </a:xfrm>
            <a:custGeom>
              <a:avLst/>
              <a:gdLst/>
              <a:ahLst/>
              <a:cxnLst/>
              <a:rect r="r" b="b" t="t" l="l"/>
              <a:pathLst>
                <a:path h="8538877" w="7727684">
                  <a:moveTo>
                    <a:pt x="0" y="0"/>
                  </a:moveTo>
                  <a:lnTo>
                    <a:pt x="7727684" y="0"/>
                  </a:lnTo>
                  <a:lnTo>
                    <a:pt x="7727684" y="8538877"/>
                  </a:lnTo>
                  <a:lnTo>
                    <a:pt x="0" y="8538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349820" y="358593"/>
            <a:ext cx="17588360" cy="101691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5"/>
              </a:lnSpc>
            </a:pPr>
            <a:r>
              <a:rPr lang="en-US" sz="3939" b="true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Pracownikowi nie wolno:</a:t>
            </a:r>
          </a:p>
          <a:p>
            <a:pPr algn="ctr">
              <a:lnSpc>
                <a:spcPts val="5515"/>
              </a:lnSpc>
            </a:pPr>
          </a:p>
          <a:p>
            <a:pPr algn="l">
              <a:lnSpc>
                <a:spcPts val="4963"/>
              </a:lnSpc>
            </a:pPr>
            <a:r>
              <a:rPr lang="en-US" sz="3545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zawstydzać, upokarzać, obrażać dziecka,</a:t>
            </a:r>
          </a:p>
          <a:p>
            <a:pPr algn="l">
              <a:lnSpc>
                <a:spcPts val="4963"/>
              </a:lnSpc>
            </a:pPr>
            <a:r>
              <a:rPr lang="en-US" sz="3545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krzyczeć na dziecko (chyba, że wynika to z utrzymania bezpieczeństwa wobec dziecka lub innych dzieci),</a:t>
            </a:r>
          </a:p>
          <a:p>
            <a:pPr algn="l">
              <a:lnSpc>
                <a:spcPts val="4963"/>
              </a:lnSpc>
            </a:pPr>
            <a:r>
              <a:rPr lang="en-US" sz="3545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zapisywać, udostępniać wizerunku lub głosu dziecka,</a:t>
            </a:r>
          </a:p>
          <a:p>
            <a:pPr algn="l">
              <a:lnSpc>
                <a:spcPts val="4963"/>
              </a:lnSpc>
            </a:pPr>
            <a:r>
              <a:rPr lang="en-US" sz="3545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ujawniać danych wrażliwych,</a:t>
            </a:r>
          </a:p>
          <a:p>
            <a:pPr algn="l">
              <a:lnSpc>
                <a:spcPts val="4963"/>
              </a:lnSpc>
            </a:pPr>
            <a:r>
              <a:rPr lang="en-US" sz="3545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zachowywać się w sposób niestosowny m.in. poprzez stosowanie wulgaryzmów, żartów, gestów,</a:t>
            </a:r>
          </a:p>
          <a:p>
            <a:pPr algn="l">
              <a:lnSpc>
                <a:spcPts val="4963"/>
              </a:lnSpc>
            </a:pPr>
            <a:r>
              <a:rPr lang="en-US" sz="3545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nawiązywać z dziećmi relacji o charakterze romantycznym lub seksualnych (obejmuje to także żarty, gesty, komentarze),</a:t>
            </a:r>
          </a:p>
          <a:p>
            <a:pPr algn="l">
              <a:lnSpc>
                <a:spcPts val="4963"/>
              </a:lnSpc>
            </a:pPr>
            <a:r>
              <a:rPr lang="en-US" sz="3545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proponować dzieciom alkoholu, wyrobów tytoniowych czy innych substancji,</a:t>
            </a:r>
          </a:p>
          <a:p>
            <a:pPr algn="l">
              <a:lnSpc>
                <a:spcPts val="4963"/>
              </a:lnSpc>
            </a:pPr>
            <a:r>
              <a:rPr lang="en-US" sz="3545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wchodzić w relacje zależności z dziećmi oraz rodzicami, przyjmować prezentów, upominków, pieniędzy (nie dotyczy to okazjonalnych drobnych podarunków).</a:t>
            </a:r>
          </a:p>
          <a:p>
            <a:pPr algn="ctr">
              <a:lnSpc>
                <a:spcPts val="4963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5616237" y="3391172"/>
            <a:ext cx="2090079" cy="2090079"/>
          </a:xfrm>
          <a:custGeom>
            <a:avLst/>
            <a:gdLst/>
            <a:ahLst/>
            <a:cxnLst/>
            <a:rect r="r" b="b" t="t" l="l"/>
            <a:pathLst>
              <a:path h="2090079" w="2090079">
                <a:moveTo>
                  <a:pt x="0" y="0"/>
                </a:moveTo>
                <a:lnTo>
                  <a:pt x="2090079" y="0"/>
                </a:lnTo>
                <a:lnTo>
                  <a:pt x="2090079" y="2090080"/>
                </a:lnTo>
                <a:lnTo>
                  <a:pt x="0" y="2090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999062">
            <a:off x="-3040713" y="-2890888"/>
            <a:ext cx="8550234" cy="11474866"/>
            <a:chOff x="0" y="0"/>
            <a:chExt cx="11400312" cy="15299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327021"/>
              <a:ext cx="11400312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1400312">
                  <a:moveTo>
                    <a:pt x="0" y="0"/>
                  </a:moveTo>
                  <a:lnTo>
                    <a:pt x="11400312" y="0"/>
                  </a:lnTo>
                  <a:lnTo>
                    <a:pt x="11400312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4964" y="0"/>
              <a:ext cx="9930384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9930384">
                  <a:moveTo>
                    <a:pt x="0" y="0"/>
                  </a:moveTo>
                  <a:lnTo>
                    <a:pt x="9930384" y="0"/>
                  </a:lnTo>
                  <a:lnTo>
                    <a:pt x="993038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2968630">
            <a:off x="12904412" y="3811641"/>
            <a:ext cx="6653671" cy="8929578"/>
            <a:chOff x="0" y="0"/>
            <a:chExt cx="8871561" cy="119061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367226"/>
              <a:ext cx="8871561" cy="8538877"/>
            </a:xfrm>
            <a:custGeom>
              <a:avLst/>
              <a:gdLst/>
              <a:ahLst/>
              <a:cxnLst/>
              <a:rect r="r" b="b" t="t" l="l"/>
              <a:pathLst>
                <a:path h="8538877" w="8871561">
                  <a:moveTo>
                    <a:pt x="0" y="0"/>
                  </a:moveTo>
                  <a:lnTo>
                    <a:pt x="8871561" y="0"/>
                  </a:lnTo>
                  <a:lnTo>
                    <a:pt x="8871561" y="8538878"/>
                  </a:lnTo>
                  <a:lnTo>
                    <a:pt x="0" y="853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71938" y="0"/>
              <a:ext cx="7727684" cy="8538877"/>
            </a:xfrm>
            <a:custGeom>
              <a:avLst/>
              <a:gdLst/>
              <a:ahLst/>
              <a:cxnLst/>
              <a:rect r="r" b="b" t="t" l="l"/>
              <a:pathLst>
                <a:path h="8538877" w="7727684">
                  <a:moveTo>
                    <a:pt x="0" y="0"/>
                  </a:moveTo>
                  <a:lnTo>
                    <a:pt x="7727684" y="0"/>
                  </a:lnTo>
                  <a:lnTo>
                    <a:pt x="7727684" y="8538877"/>
                  </a:lnTo>
                  <a:lnTo>
                    <a:pt x="0" y="8538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357161" y="150656"/>
            <a:ext cx="17573678" cy="10504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99"/>
              </a:lnSpc>
            </a:pPr>
            <a:r>
              <a:rPr lang="en-US" sz="4428" b="true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Kontakt fizyczny:</a:t>
            </a:r>
          </a:p>
          <a:p>
            <a:pPr algn="ctr">
              <a:lnSpc>
                <a:spcPts val="6199"/>
              </a:lnSpc>
            </a:pPr>
          </a:p>
          <a:p>
            <a:pPr algn="just">
              <a:lnSpc>
                <a:spcPts val="5510"/>
              </a:lnSpc>
            </a:pPr>
            <a:r>
              <a:rPr lang="en-US" sz="3936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Każde przemocowe działanie wobec dziecka jest niedopuszczalne. Istnieją jednak sytuacje, w których fizyczny kontakt z dzieckiem może być stosowny i spełnia zasady bezpiecznego kontaktu: jest odpowiedzią na potrzeby dziecka w danym momencie, uwzględnia wiek dziecka, etap rozwojowy, płeć, kontekst kulturowy i sytuacyjny.</a:t>
            </a:r>
          </a:p>
          <a:p>
            <a:pPr algn="just">
              <a:lnSpc>
                <a:spcPts val="5510"/>
              </a:lnSpc>
            </a:pPr>
          </a:p>
          <a:p>
            <a:pPr algn="just">
              <a:lnSpc>
                <a:spcPts val="5230"/>
              </a:lnSpc>
            </a:pPr>
            <a:r>
              <a:rPr lang="en-US" sz="3736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Kontakt z dzieckiem nie może być niejawny, ukrywany lub wiązać się</a:t>
            </a:r>
          </a:p>
          <a:p>
            <a:pPr algn="just">
              <a:lnSpc>
                <a:spcPts val="5230"/>
              </a:lnSpc>
            </a:pPr>
            <a:r>
              <a:rPr lang="en-US" sz="3736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 gratyfikacją. </a:t>
            </a:r>
          </a:p>
          <a:p>
            <a:pPr algn="just">
              <a:lnSpc>
                <a:spcPts val="5510"/>
              </a:lnSpc>
            </a:pPr>
          </a:p>
          <a:p>
            <a:pPr algn="just">
              <a:lnSpc>
                <a:spcPts val="5510"/>
              </a:lnSpc>
            </a:pPr>
            <a:r>
              <a:rPr lang="en-US" sz="3936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 sytuacjach wymagających czynności pielęgnacyjnych</a:t>
            </a:r>
          </a:p>
          <a:p>
            <a:pPr algn="just">
              <a:lnSpc>
                <a:spcPts val="5510"/>
              </a:lnSpc>
            </a:pPr>
            <a:r>
              <a:rPr lang="en-US" sz="3936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higienicznych wobec dziecka, pracownik unika, innego niż niezbędny, kontaktu fizycznego z dzieckiem.</a:t>
            </a:r>
          </a:p>
          <a:p>
            <a:pPr algn="ctr">
              <a:lnSpc>
                <a:spcPts val="5510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433104" y="487231"/>
            <a:ext cx="2282779" cy="1346840"/>
          </a:xfrm>
          <a:custGeom>
            <a:avLst/>
            <a:gdLst/>
            <a:ahLst/>
            <a:cxnLst/>
            <a:rect r="r" b="b" t="t" l="l"/>
            <a:pathLst>
              <a:path h="1346840" w="2282779">
                <a:moveTo>
                  <a:pt x="0" y="0"/>
                </a:moveTo>
                <a:lnTo>
                  <a:pt x="2282779" y="0"/>
                </a:lnTo>
                <a:lnTo>
                  <a:pt x="2282779" y="1346840"/>
                </a:lnTo>
                <a:lnTo>
                  <a:pt x="0" y="13468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999062">
            <a:off x="-3040713" y="-2890888"/>
            <a:ext cx="8550234" cy="11474866"/>
            <a:chOff x="0" y="0"/>
            <a:chExt cx="11400312" cy="15299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327021"/>
              <a:ext cx="11400312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1400312">
                  <a:moveTo>
                    <a:pt x="0" y="0"/>
                  </a:moveTo>
                  <a:lnTo>
                    <a:pt x="11400312" y="0"/>
                  </a:lnTo>
                  <a:lnTo>
                    <a:pt x="11400312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4964" y="0"/>
              <a:ext cx="9930384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9930384">
                  <a:moveTo>
                    <a:pt x="0" y="0"/>
                  </a:moveTo>
                  <a:lnTo>
                    <a:pt x="9930384" y="0"/>
                  </a:lnTo>
                  <a:lnTo>
                    <a:pt x="993038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2968630">
            <a:off x="12904412" y="3811641"/>
            <a:ext cx="6653671" cy="8929578"/>
            <a:chOff x="0" y="0"/>
            <a:chExt cx="8871561" cy="119061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367226"/>
              <a:ext cx="8871561" cy="8538877"/>
            </a:xfrm>
            <a:custGeom>
              <a:avLst/>
              <a:gdLst/>
              <a:ahLst/>
              <a:cxnLst/>
              <a:rect r="r" b="b" t="t" l="l"/>
              <a:pathLst>
                <a:path h="8538877" w="8871561">
                  <a:moveTo>
                    <a:pt x="0" y="0"/>
                  </a:moveTo>
                  <a:lnTo>
                    <a:pt x="8871561" y="0"/>
                  </a:lnTo>
                  <a:lnTo>
                    <a:pt x="8871561" y="8538878"/>
                  </a:lnTo>
                  <a:lnTo>
                    <a:pt x="0" y="853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71938" y="0"/>
              <a:ext cx="7727684" cy="8538877"/>
            </a:xfrm>
            <a:custGeom>
              <a:avLst/>
              <a:gdLst/>
              <a:ahLst/>
              <a:cxnLst/>
              <a:rect r="r" b="b" t="t" l="l"/>
              <a:pathLst>
                <a:path h="8538877" w="7727684">
                  <a:moveTo>
                    <a:pt x="0" y="0"/>
                  </a:moveTo>
                  <a:lnTo>
                    <a:pt x="7727684" y="0"/>
                  </a:lnTo>
                  <a:lnTo>
                    <a:pt x="7727684" y="8538877"/>
                  </a:lnTo>
                  <a:lnTo>
                    <a:pt x="0" y="8538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357161" y="290555"/>
            <a:ext cx="17573678" cy="9601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59"/>
              </a:lnSpc>
            </a:pPr>
            <a:r>
              <a:rPr lang="en-US" sz="5328" b="true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 Kontakty poza godzinami pracy</a:t>
            </a:r>
          </a:p>
          <a:p>
            <a:pPr algn="ctr">
              <a:lnSpc>
                <a:spcPts val="6899"/>
              </a:lnSpc>
            </a:pPr>
          </a:p>
          <a:p>
            <a:pPr algn="just">
              <a:lnSpc>
                <a:spcPts val="6199"/>
              </a:lnSpc>
            </a:pPr>
            <a:r>
              <a:rPr lang="en-US" sz="4428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Kontakt z dziećmi powinien odbywać się wyłącznie </a:t>
            </a:r>
          </a:p>
          <a:p>
            <a:pPr algn="just">
              <a:lnSpc>
                <a:spcPts val="6199"/>
              </a:lnSpc>
            </a:pPr>
            <a:r>
              <a:rPr lang="en-US" sz="4428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 godzinach pracy i dotyczyć celów edukacyjnych </a:t>
            </a:r>
          </a:p>
          <a:p>
            <a:pPr algn="just">
              <a:lnSpc>
                <a:spcPts val="6199"/>
              </a:lnSpc>
            </a:pPr>
            <a:r>
              <a:rPr lang="en-US" sz="4428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lub wychowawczych. </a:t>
            </a:r>
            <a:r>
              <a:rPr lang="en-US" sz="4428" b="true">
                <a:solidFill>
                  <a:srgbClr val="F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Nie wolno</a:t>
            </a:r>
            <a:r>
              <a:rPr lang="en-US" sz="4428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zapraszać dzieci do swojego miejsca zamieszkania ani spotykać się z nimi poza godzinami pracy. </a:t>
            </a:r>
          </a:p>
          <a:p>
            <a:pPr algn="just">
              <a:lnSpc>
                <a:spcPts val="6199"/>
              </a:lnSpc>
            </a:pPr>
            <a:r>
              <a:rPr lang="en-US" sz="4428" b="true">
                <a:solidFill>
                  <a:srgbClr val="0C5E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Obejmuje to także kontakty z dziećmi poprzez prywatne kanały komunikacji. J</a:t>
            </a:r>
            <a:r>
              <a:rPr lang="en-US" sz="4428" b="true">
                <a:solidFill>
                  <a:srgbClr val="CC202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eśli zachodzi taka konieczność, właściwą formą komunikacji z dziećmi i ich rodzicami lub opiekunami poza godzinami pracy są kanały służbowe.</a:t>
            </a:r>
          </a:p>
          <a:p>
            <a:pPr algn="just">
              <a:lnSpc>
                <a:spcPts val="6199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898531" y="1375558"/>
            <a:ext cx="3032308" cy="2160519"/>
          </a:xfrm>
          <a:custGeom>
            <a:avLst/>
            <a:gdLst/>
            <a:ahLst/>
            <a:cxnLst/>
            <a:rect r="r" b="b" t="t" l="l"/>
            <a:pathLst>
              <a:path h="2160519" w="3032308">
                <a:moveTo>
                  <a:pt x="0" y="0"/>
                </a:moveTo>
                <a:lnTo>
                  <a:pt x="3032308" y="0"/>
                </a:lnTo>
                <a:lnTo>
                  <a:pt x="3032308" y="2160519"/>
                </a:lnTo>
                <a:lnTo>
                  <a:pt x="0" y="21605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999062">
            <a:off x="-3040713" y="-2890888"/>
            <a:ext cx="8550234" cy="11474866"/>
            <a:chOff x="0" y="0"/>
            <a:chExt cx="11400312" cy="15299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327021"/>
              <a:ext cx="11400312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1400312">
                  <a:moveTo>
                    <a:pt x="0" y="0"/>
                  </a:moveTo>
                  <a:lnTo>
                    <a:pt x="11400312" y="0"/>
                  </a:lnTo>
                  <a:lnTo>
                    <a:pt x="11400312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4964" y="0"/>
              <a:ext cx="9930384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9930384">
                  <a:moveTo>
                    <a:pt x="0" y="0"/>
                  </a:moveTo>
                  <a:lnTo>
                    <a:pt x="9930384" y="0"/>
                  </a:lnTo>
                  <a:lnTo>
                    <a:pt x="993038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2968630">
            <a:off x="12904412" y="3811641"/>
            <a:ext cx="6653671" cy="8929578"/>
            <a:chOff x="0" y="0"/>
            <a:chExt cx="8871561" cy="119061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367226"/>
              <a:ext cx="8871561" cy="8538877"/>
            </a:xfrm>
            <a:custGeom>
              <a:avLst/>
              <a:gdLst/>
              <a:ahLst/>
              <a:cxnLst/>
              <a:rect r="r" b="b" t="t" l="l"/>
              <a:pathLst>
                <a:path h="8538877" w="8871561">
                  <a:moveTo>
                    <a:pt x="0" y="0"/>
                  </a:moveTo>
                  <a:lnTo>
                    <a:pt x="8871561" y="0"/>
                  </a:lnTo>
                  <a:lnTo>
                    <a:pt x="8871561" y="8538878"/>
                  </a:lnTo>
                  <a:lnTo>
                    <a:pt x="0" y="853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71938" y="0"/>
              <a:ext cx="7727684" cy="8538877"/>
            </a:xfrm>
            <a:custGeom>
              <a:avLst/>
              <a:gdLst/>
              <a:ahLst/>
              <a:cxnLst/>
              <a:rect r="r" b="b" t="t" l="l"/>
              <a:pathLst>
                <a:path h="8538877" w="7727684">
                  <a:moveTo>
                    <a:pt x="0" y="0"/>
                  </a:moveTo>
                  <a:lnTo>
                    <a:pt x="7727684" y="0"/>
                  </a:lnTo>
                  <a:lnTo>
                    <a:pt x="7727684" y="8538877"/>
                  </a:lnTo>
                  <a:lnTo>
                    <a:pt x="0" y="8538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1475848">
            <a:off x="12993342" y="923459"/>
            <a:ext cx="4147914" cy="4276200"/>
          </a:xfrm>
          <a:custGeom>
            <a:avLst/>
            <a:gdLst/>
            <a:ahLst/>
            <a:cxnLst/>
            <a:rect r="r" b="b" t="t" l="l"/>
            <a:pathLst>
              <a:path h="4276200" w="4147914">
                <a:moveTo>
                  <a:pt x="0" y="0"/>
                </a:moveTo>
                <a:lnTo>
                  <a:pt x="4147913" y="0"/>
                </a:lnTo>
                <a:lnTo>
                  <a:pt x="4147913" y="4276200"/>
                </a:lnTo>
                <a:lnTo>
                  <a:pt x="0" y="4276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37537" y="3464138"/>
            <a:ext cx="18288000" cy="6104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b="true" sz="5799">
                <a:solidFill>
                  <a:srgbClr val="226D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§ 2.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</a:p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b="true" sz="47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Dzieci zostają zapoznane z zasadami regulującymi funkcjonowanie grupy uwzględniającymi prawa dziecka. </a:t>
            </a:r>
          </a:p>
          <a:p>
            <a:pPr algn="l">
              <a:lnSpc>
                <a:spcPts val="6719"/>
              </a:lnSpc>
              <a:spcBef>
                <a:spcPct val="0"/>
              </a:spcBef>
            </a:pPr>
          </a:p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b="true" sz="47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Pozytywne zachowania dzieci wzmacniane są poprzez nagradzanie.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37537" y="139917"/>
            <a:ext cx="13055978" cy="3242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80"/>
              </a:lnSpc>
            </a:pPr>
            <a:r>
              <a:rPr lang="en-US" sz="6200" b="true">
                <a:solidFill>
                  <a:srgbClr val="0097B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Zasady bezpiecznych relacji </a:t>
            </a:r>
          </a:p>
          <a:p>
            <a:pPr algn="l">
              <a:lnSpc>
                <a:spcPts val="8680"/>
              </a:lnSpc>
            </a:pPr>
            <a:r>
              <a:rPr lang="en-US" sz="6200" b="true">
                <a:solidFill>
                  <a:srgbClr val="0097B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dziecko – dziecko </a:t>
            </a:r>
          </a:p>
          <a:p>
            <a:pPr algn="l">
              <a:lnSpc>
                <a:spcPts val="8680"/>
              </a:lnSpc>
            </a:pPr>
            <a:r>
              <a:rPr lang="en-US" sz="6200" b="true">
                <a:solidFill>
                  <a:srgbClr val="0097B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oraz zachowania niepożądane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DAGH8osyxzM</dc:identifier>
  <dcterms:modified xsi:type="dcterms:W3CDTF">2011-08-01T06:04:30Z</dcterms:modified>
  <cp:revision>1</cp:revision>
  <dc:title>Dodaj nagłówek</dc:title>
</cp:coreProperties>
</file>