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36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666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077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632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625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604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303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7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57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151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5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444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71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695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85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89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D1876-9173-4710-9364-A2372EB3B60C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9734C4-A574-4E69-BB3B-3DB2206A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475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D43D08-532B-4B8A-B3D5-26AE2F21CB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Metody wychowawcze w pracy z dzieckiem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C10E79-CEF8-4A53-83C1-BF2C1AA5E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718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7E4164-7AEB-469A-8089-9FD60616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FF6B25-7418-496F-9632-795F1430D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989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pl-PL" sz="2400" b="1" dirty="0"/>
              <a:t>METODA MODELOWANIA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jedna z najskuteczniejszych metod wychowywania, odwołująca się do obserwacji i naśladowania przez dziecko </a:t>
            </a:r>
            <a:r>
              <a:rPr lang="pl-PL" dirty="0" err="1"/>
              <a:t>zachowań</a:t>
            </a:r>
            <a:r>
              <a:rPr lang="pl-PL" dirty="0"/>
              <a:t> osób dorosłych.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Rodzice, szczególnie w pierwszych latach życia dziecka, to niedoścignione ideały, które imponują pod każdym względem. Maluchy są bezkrytyczne wobec swoich rodziców, obserwują ich, identyfikują się z nimi i próbują naśladować.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/>
              <a:t>Jeżeli chcesz nauczyć swoje dziecko prawdomówności , nie każ mu odbierać telefon i kłamać, że nie ma cię w domu. Dziecko od razu wychwyci niespójność twojego komunikatu z postępowaniem.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695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7E4164-7AEB-469A-8089-9FD60616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FF6B25-7418-496F-9632-795F1430D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9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/>
              <a:t>2. KARY I NAGRODY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Metoda wywodząca się z psychologii behawioralnej. W dużym uproszczeniu składa się ze stosowania nagród (wzmocnień) oraz kar (konsekwencji)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Szczególny nacisk kładzie się na </a:t>
            </a:r>
            <a:r>
              <a:rPr lang="pl-PL" sz="2400" u="sng" dirty="0"/>
              <a:t>obserwowanie zachowania i odpowiednie zastosowanie wzmocnień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5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WZMOCNIENIA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/>
              <a:t>Rodzaje:</a:t>
            </a:r>
          </a:p>
          <a:p>
            <a:pPr>
              <a:buFontTx/>
              <a:buChar char="-"/>
            </a:pPr>
            <a:r>
              <a:rPr lang="pl-PL" dirty="0"/>
              <a:t>Pierwotne : jedzenie, picie</a:t>
            </a:r>
          </a:p>
          <a:p>
            <a:pPr>
              <a:buFontTx/>
              <a:buChar char="-"/>
            </a:pPr>
            <a:r>
              <a:rPr lang="pl-PL" dirty="0"/>
              <a:t>Wtórne : pieniądze, żetony , gwiazdki , naklejki</a:t>
            </a:r>
          </a:p>
          <a:p>
            <a:pPr>
              <a:buFontTx/>
              <a:buChar char="-"/>
            </a:pPr>
            <a:r>
              <a:rPr lang="pl-PL" dirty="0"/>
              <a:t>Społeczne : pochwały, uwaga, uściski, całusy</a:t>
            </a:r>
          </a:p>
          <a:p>
            <a:pPr>
              <a:buFontTx/>
              <a:buChar char="-"/>
            </a:pPr>
            <a:r>
              <a:rPr lang="pl-PL" dirty="0"/>
              <a:t>Stymulujące : ulubione czynności, zabawki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4612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0521"/>
            <a:ext cx="8596668" cy="4619134"/>
          </a:xfrm>
        </p:spPr>
        <p:txBody>
          <a:bodyPr/>
          <a:lstStyle/>
          <a:p>
            <a:r>
              <a:rPr lang="pl-PL" sz="2400" b="1" dirty="0"/>
              <a:t>WZMOCNIENIA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b="1" dirty="0"/>
              <a:t>Zasady stosowania:</a:t>
            </a:r>
          </a:p>
          <a:p>
            <a:pPr>
              <a:buFontTx/>
              <a:buChar char="-"/>
            </a:pPr>
            <a:r>
              <a:rPr lang="pl-PL" dirty="0"/>
              <a:t>Wzmocnienie musi wystąpić od razu po pojawieniu się pożądanego zachowania</a:t>
            </a:r>
          </a:p>
          <a:p>
            <a:pPr>
              <a:buFontTx/>
              <a:buChar char="-"/>
            </a:pPr>
            <a:r>
              <a:rPr lang="pl-PL" u="sng" dirty="0"/>
              <a:t>Nigdy</a:t>
            </a:r>
            <a:r>
              <a:rPr lang="pl-PL" dirty="0"/>
              <a:t> nie dajemy wzmocnienia przed zachowaniem</a:t>
            </a:r>
          </a:p>
          <a:p>
            <a:pPr>
              <a:buFontTx/>
              <a:buChar char="-"/>
            </a:pPr>
            <a:r>
              <a:rPr lang="pl-PL" dirty="0"/>
              <a:t>Wzmocnienie musi być atrakcyjne dla dziecka</a:t>
            </a:r>
          </a:p>
          <a:p>
            <a:pPr>
              <a:buFontTx/>
              <a:buChar char="-"/>
            </a:pPr>
            <a:r>
              <a:rPr lang="pl-PL" dirty="0"/>
              <a:t>Wzmocnienie nie może być możliwe do uzyskania w inny sposób </a:t>
            </a:r>
          </a:p>
          <a:p>
            <a:pPr>
              <a:buFontTx/>
              <a:buChar char="-"/>
            </a:pPr>
            <a:r>
              <a:rPr lang="pl-PL" dirty="0"/>
              <a:t>Nie może go być za dużo, tak by nie nastąpił przesyt</a:t>
            </a:r>
          </a:p>
          <a:p>
            <a:pPr>
              <a:buFontTx/>
              <a:buChar char="-"/>
            </a:pPr>
            <a:r>
              <a:rPr lang="pl-PL" dirty="0"/>
              <a:t>Z upływem czasu zamieniamy </a:t>
            </a:r>
            <a:r>
              <a:rPr lang="pl-PL" u="sng" dirty="0"/>
              <a:t>rozkład ciągły wzmocnień </a:t>
            </a:r>
            <a:r>
              <a:rPr lang="pl-PL" dirty="0"/>
              <a:t>na </a:t>
            </a:r>
            <a:r>
              <a:rPr lang="pl-PL" u="sng" dirty="0"/>
              <a:t>rozkład o zmiennych proporcjach lub czasie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3898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b="1" dirty="0"/>
              <a:t>Terapia awersyjna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 algn="ctr">
              <a:buNone/>
            </a:pPr>
            <a:r>
              <a:rPr lang="pl-PL" sz="2800" dirty="0"/>
              <a:t>Eliminacja </a:t>
            </a:r>
            <a:r>
              <a:rPr lang="pl-PL" sz="2800" dirty="0" err="1"/>
              <a:t>zachowań</a:t>
            </a:r>
            <a:r>
              <a:rPr lang="pl-PL" sz="2800" dirty="0"/>
              <a:t> niepożądanych poprzez skojarzenie ich z negatywną konsekwencją (karą)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982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1040"/>
          </a:xfrm>
        </p:spPr>
        <p:txBody>
          <a:bodyPr>
            <a:normAutofit lnSpcReduction="10000"/>
          </a:bodyPr>
          <a:lstStyle/>
          <a:p>
            <a:pPr marL="0" lvl="0" indent="0" defTabSz="914400">
              <a:spcBef>
                <a:spcPts val="250"/>
              </a:spcBef>
              <a:buClr>
                <a:srgbClr val="F07F09"/>
              </a:buClr>
              <a:buNone/>
            </a:pPr>
            <a:r>
              <a:rPr lang="pl-PL" sz="2800" b="1" dirty="0">
                <a:latin typeface="Verdana"/>
              </a:rPr>
              <a:t>Terapia awersyjna</a:t>
            </a:r>
          </a:p>
          <a:p>
            <a:pPr marL="0" lvl="0" indent="0" defTabSz="914400">
              <a:spcBef>
                <a:spcPts val="250"/>
              </a:spcBef>
              <a:buClr>
                <a:srgbClr val="F07F09"/>
              </a:buClr>
              <a:buNone/>
            </a:pPr>
            <a:endParaRPr lang="pl-PL" sz="2800" dirty="0">
              <a:latin typeface="Verdana"/>
            </a:endParaRPr>
          </a:p>
          <a:p>
            <a:pPr marL="0" lvl="0" indent="0" defTabSz="914400">
              <a:spcBef>
                <a:spcPts val="250"/>
              </a:spcBef>
              <a:buClr>
                <a:srgbClr val="F07F09"/>
              </a:buClr>
              <a:buNone/>
            </a:pPr>
            <a:r>
              <a:rPr lang="pl-PL" sz="2000" b="1" dirty="0">
                <a:latin typeface="Verdana"/>
              </a:rPr>
              <a:t>Zasady stosowania:</a:t>
            </a: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r>
              <a:rPr lang="pl-PL" sz="1600" dirty="0">
                <a:latin typeface="Verdana"/>
              </a:rPr>
              <a:t>Kara musi nastąpić bezpośrednio po niepożądanym zachowaniu </a:t>
            </a: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endParaRPr lang="pl-PL" sz="1600" dirty="0">
              <a:latin typeface="Verdana"/>
            </a:endParaRP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r>
              <a:rPr lang="pl-PL" sz="1600" dirty="0">
                <a:latin typeface="Verdana"/>
              </a:rPr>
              <a:t>Kara musi być stosowana konsekwentnie – konieczna jest stuprocentowa zależność miedzy zachowaniem  a karą; kara dawana od czasu do czasu jest nieskuteczna</a:t>
            </a: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endParaRPr lang="pl-PL" sz="1600" dirty="0">
              <a:latin typeface="Verdana"/>
            </a:endParaRP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r>
              <a:rPr lang="pl-PL" sz="1600" dirty="0">
                <a:latin typeface="Verdana"/>
              </a:rPr>
              <a:t>Musi być najsurowszą z możliwych w danym wypadku: stosowanie początkowo łagodnych kar, a następnie ich nasilanie sprawia, że osoba staje się mniej wrażliwa</a:t>
            </a: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endParaRPr lang="pl-PL" sz="1600" dirty="0">
              <a:latin typeface="Verdana"/>
            </a:endParaRPr>
          </a:p>
          <a:p>
            <a:pPr marL="265176" lvl="0" indent="-265176" defTabSz="914400">
              <a:spcBef>
                <a:spcPts val="250"/>
              </a:spcBef>
              <a:buClr>
                <a:srgbClr val="F07F09"/>
              </a:buClr>
              <a:buFontTx/>
              <a:buChar char="-"/>
            </a:pPr>
            <a:r>
              <a:rPr lang="pl-PL" sz="1600" dirty="0">
                <a:latin typeface="Verdana"/>
              </a:rPr>
              <a:t>Jest skuteczniejsza, jeśli karanemu da się możliwość alternatywnych reakcji ( należy zawsze wskazać sposób właściwego zachowania  i nagrodzić je, gdy wystąpi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200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/>
              <a:t>Wygaszanie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Zaprzestanie wzmacniania </a:t>
            </a:r>
            <a:r>
              <a:rPr lang="pl-PL" sz="2000" dirty="0" err="1"/>
              <a:t>zachowań</a:t>
            </a:r>
            <a:r>
              <a:rPr lang="pl-PL" sz="2000" dirty="0"/>
              <a:t> niepożądanych. Wiele takich </a:t>
            </a:r>
            <a:r>
              <a:rPr lang="pl-PL" sz="2000" dirty="0" err="1"/>
              <a:t>zachowań</a:t>
            </a:r>
            <a:r>
              <a:rPr lang="pl-PL" sz="2000" dirty="0"/>
              <a:t> jest wzmacnianych nieświadomie (zwracanie uwagi dziecku przeszkadzającemu w trakcie zajęć, o ile dziecko przeszkadza by uzyskać uwagę).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Zignorowanie zachowania niewłaściwego może w wielu przypadkach doprowadzić do wygaszenia tego zachowania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Wygaszanie stosuje się zwykle łącznie z pozytywnym wzmacnianiem (ignorujemy złe zachowanie, nagradzamy zachowania pożądane)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593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Ekonomia żetonowa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Jest to specyficzny rodzaj wzmacniania pozytywnego.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Zachowania pożądane są nagradzane żetonami, uzbieranie określonej liczby żetonów doprowadza dopiero do uzyskania wzmocnienia( np.: pierwotnego lub stymulującego)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Ekonomia żetonowa wymaga ustalenia na wstępie kontraktu z dzieckiem i wyjaśnienia zasad działania tego systemu.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420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Time out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Metoda stosowana do eliminacji </a:t>
            </a:r>
            <a:r>
              <a:rPr lang="pl-PL" sz="2400" dirty="0" err="1"/>
              <a:t>zachowań</a:t>
            </a:r>
            <a:r>
              <a:rPr lang="pl-PL" sz="2400" dirty="0"/>
              <a:t> niepożądanych, oparta na zasadzie kary negatywnej i pozytywnej jednocześnie (zabieramy coś przyjemnego, dajemy coś nieprzyjemnego)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Wykluczenie dziecka na określoną ilość czasu do </a:t>
            </a:r>
            <a:r>
              <a:rPr lang="pl-PL" sz="2400" dirty="0" err="1"/>
              <a:t>tzw</a:t>
            </a:r>
            <a:r>
              <a:rPr lang="pl-PL" sz="2400" dirty="0"/>
              <a:t>: nudnego miejsca ( np.: karne krzesełko)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3548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/>
              <a:t>Time out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400" b="1" dirty="0"/>
              <a:t>Zasady stosowania:</a:t>
            </a:r>
          </a:p>
          <a:p>
            <a:pPr>
              <a:buFontTx/>
              <a:buChar char="-"/>
            </a:pPr>
            <a:r>
              <a:rPr lang="pl-PL" dirty="0"/>
              <a:t>„nudne miejsce” musi być odpowiednio przygotowane, nie może tam być nic co mogłoby zainteresować dziecko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Nie można w tym czasie rozmawiać z dzieckiem i zwracać na niego uwagi ( można jedynie przypomnieć dziecku, że teraz ma karę za określone zachowanie i jak długo trwa kara)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Zawsze musimy przestrzegać czasu jaki był przeznaczony na </a:t>
            </a:r>
            <a:r>
              <a:rPr lang="pl-PL" u="sng" dirty="0"/>
              <a:t>Time out</a:t>
            </a:r>
          </a:p>
          <a:p>
            <a:pPr marL="0" indent="0">
              <a:buNone/>
            </a:pPr>
            <a:r>
              <a:rPr lang="pl-PL" dirty="0"/>
              <a:t>    (jeżeli powiedzieliśmy, że dziecko idzie na krzesełko na 5 min, to tyle</a:t>
            </a:r>
          </a:p>
          <a:p>
            <a:pPr marL="0" indent="0">
              <a:buNone/>
            </a:pPr>
            <a:r>
              <a:rPr lang="pl-PL" dirty="0"/>
              <a:t>    powinno tam być)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132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B88C8-2567-42EC-BE11-65BBE01D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1C107B-1F09-4F00-86CA-B1036D138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Istnieje wiele metod wychowawczych i ciężko stworzyć klasyfikację wyczerpującą wszystkie możliwości transmisji wpływów wychowawczych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Często zastanawiamy się jak wychować dziecko na przyzwoitego człowieka</a:t>
            </a:r>
          </a:p>
          <a:p>
            <a:r>
              <a:rPr lang="pl-PL" dirty="0"/>
              <a:t>Częściej karać niż nagradzać ?</a:t>
            </a:r>
          </a:p>
          <a:p>
            <a:r>
              <a:rPr lang="pl-PL" dirty="0"/>
              <a:t>Jaki system kar i nagród wybrać ?</a:t>
            </a:r>
          </a:p>
          <a:p>
            <a:r>
              <a:rPr lang="pl-PL" dirty="0"/>
              <a:t>A może „klaps w tyłek” to dobra metoda wychowawcza ?</a:t>
            </a:r>
          </a:p>
          <a:p>
            <a:r>
              <a:rPr lang="pl-PL" dirty="0"/>
              <a:t>Jak wyznaczać granice i ustanawiać zasady w domu ?</a:t>
            </a:r>
          </a:p>
        </p:txBody>
      </p:sp>
    </p:spTree>
    <p:extLst>
      <p:ext uri="{BB962C8B-B14F-4D97-AF65-F5344CB8AC3E}">
        <p14:creationId xmlns:p14="http://schemas.microsoft.com/office/powerpoint/2010/main" val="1993031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 </a:t>
            </a:r>
          </a:p>
          <a:p>
            <a:pPr marL="0" indent="0">
              <a:buNone/>
            </a:pPr>
            <a:r>
              <a:rPr lang="pl-PL" sz="2800" b="1" dirty="0"/>
              <a:t>Time out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400" b="1" dirty="0"/>
              <a:t>Zasady stosowania:</a:t>
            </a:r>
          </a:p>
          <a:p>
            <a:pPr>
              <a:buFontTx/>
              <a:buChar char="-"/>
            </a:pPr>
            <a:r>
              <a:rPr lang="pl-PL" dirty="0"/>
              <a:t>Time out powinien zawsze być poprzedzony i zakończony rozmową z dzieckiem ( co zrobiło, że musiało siedzieć na krzesełku, jak powinno się zachować inaczej, co teraz musi zrobić)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Gdy dziecko nie chce iść do wyznaczonego miejsca, zanosimy je i robimy to tak długo, aż dziecko usiądzie na krzesełku i będzie siedziało w ciszy. Za każde odejście z „nudnego miejsca” dodajemy minutę do czasu kary i informujemy dziecko, że jego kara się przez to wydłuża</a:t>
            </a:r>
          </a:p>
          <a:p>
            <a:pPr>
              <a:buFontTx/>
              <a:buChar char="-"/>
            </a:pPr>
            <a:endParaRPr lang="pl-PL" sz="200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514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 </a:t>
            </a:r>
          </a:p>
          <a:p>
            <a:pPr marL="0" indent="0" algn="ctr">
              <a:buNone/>
            </a:pPr>
            <a:r>
              <a:rPr lang="pl-PL" sz="2800" dirty="0">
                <a:solidFill>
                  <a:srgbClr val="FF0000"/>
                </a:solidFill>
              </a:rPr>
              <a:t>NIE STOSUJEMY KAR CIELESNYCH !!!</a:t>
            </a:r>
          </a:p>
          <a:p>
            <a:pPr algn="ctr">
              <a:buFontTx/>
              <a:buChar char="-"/>
            </a:pPr>
            <a:endParaRPr lang="pl-PL" sz="2800" dirty="0"/>
          </a:p>
          <a:p>
            <a:pPr>
              <a:buFontTx/>
              <a:buChar char="-"/>
            </a:pPr>
            <a:r>
              <a:rPr lang="pl-PL" sz="2800" dirty="0"/>
              <a:t>Kary cielesne uczą jedynie agresji</a:t>
            </a:r>
          </a:p>
          <a:p>
            <a:pPr>
              <a:buFontTx/>
              <a:buChar char="-"/>
            </a:pPr>
            <a:endParaRPr lang="pl-PL" sz="28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pl-PL" sz="2800" dirty="0"/>
              <a:t> </a:t>
            </a:r>
            <a:r>
              <a:rPr lang="pl-PL" sz="2800" dirty="0">
                <a:latin typeface="Arial" panose="020B0604020202020204" pitchFamily="34" charset="0"/>
              </a:rPr>
              <a:t>warto zdać sobie sprawę, że fizyczne karanie przede wszystkim wywiera negatywny i bezpośredni wpływ na rozwój psychiczny dziecka.</a:t>
            </a:r>
            <a:r>
              <a:rPr lang="pl-PL" sz="2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pl-PL" sz="28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1843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AA572-B3B8-4440-BA05-7B97F4F6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nagród i kar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F545A-3657-456B-AD60-63806BC1C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539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 </a:t>
            </a:r>
          </a:p>
          <a:p>
            <a:r>
              <a:rPr lang="pl-PL" dirty="0"/>
              <a:t>SKUTKI KAR CIELESNYCH:</a:t>
            </a:r>
          </a:p>
          <a:p>
            <a:r>
              <a:rPr lang="pl-PL" b="1" dirty="0"/>
              <a:t>Skutki psychologiczne i behawioralne:</a:t>
            </a:r>
            <a:br>
              <a:rPr lang="pl-PL" dirty="0"/>
            </a:br>
            <a:r>
              <a:rPr lang="pl-PL" dirty="0"/>
              <a:t>- niska samoocena</a:t>
            </a:r>
            <a:br>
              <a:rPr lang="pl-PL" dirty="0"/>
            </a:br>
            <a:r>
              <a:rPr lang="pl-PL" dirty="0"/>
              <a:t>- poczucie winy i wstydu</a:t>
            </a:r>
            <a:br>
              <a:rPr lang="pl-PL" dirty="0"/>
            </a:br>
            <a:r>
              <a:rPr lang="pl-PL" dirty="0"/>
              <a:t>- podwyższony poziom agresji (także autoagresja)</a:t>
            </a:r>
            <a:br>
              <a:rPr lang="pl-PL" dirty="0"/>
            </a:br>
            <a:r>
              <a:rPr lang="pl-PL" dirty="0"/>
              <a:t>- trudności w odczuwaniu empatii</a:t>
            </a:r>
            <a:br>
              <a:rPr lang="pl-PL" dirty="0"/>
            </a:br>
            <a:r>
              <a:rPr lang="pl-PL" dirty="0"/>
              <a:t>- poczucie alienacji</a:t>
            </a:r>
            <a:br>
              <a:rPr lang="pl-PL" dirty="0"/>
            </a:br>
            <a:r>
              <a:rPr lang="pl-PL" dirty="0"/>
              <a:t>- poczucie odrzucenia</a:t>
            </a:r>
            <a:br>
              <a:rPr lang="pl-PL" dirty="0"/>
            </a:br>
            <a:r>
              <a:rPr lang="pl-PL" dirty="0"/>
              <a:t>- podwyższony poziom lęku</a:t>
            </a:r>
            <a:br>
              <a:rPr lang="pl-PL" dirty="0"/>
            </a:br>
            <a:r>
              <a:rPr lang="pl-PL" dirty="0"/>
              <a:t>- napięcie</a:t>
            </a:r>
            <a:br>
              <a:rPr lang="pl-PL" dirty="0"/>
            </a:br>
            <a:r>
              <a:rPr lang="pl-PL" dirty="0"/>
              <a:t>- nadpobudliwość</a:t>
            </a:r>
            <a:br>
              <a:rPr lang="pl-PL" dirty="0"/>
            </a:br>
            <a:r>
              <a:rPr lang="pl-PL" dirty="0"/>
              <a:t>- problemy z utrzymaniem koncentracji</a:t>
            </a:r>
            <a:br>
              <a:rPr lang="pl-PL" dirty="0"/>
            </a:br>
            <a:r>
              <a:rPr lang="pl-PL" dirty="0"/>
              <a:t>- zaburzenia snu</a:t>
            </a:r>
            <a:br>
              <a:rPr lang="pl-PL" dirty="0"/>
            </a:br>
            <a:r>
              <a:rPr lang="pl-PL" dirty="0"/>
              <a:t>- nocne moczenie</a:t>
            </a:r>
            <a:br>
              <a:rPr lang="pl-PL" dirty="0"/>
            </a:br>
            <a:r>
              <a:rPr lang="pl-PL" dirty="0"/>
              <a:t>- skłonność do poniżania innych i przemocy</a:t>
            </a:r>
            <a:br>
              <a:rPr lang="pl-PL" dirty="0"/>
            </a:br>
            <a:r>
              <a:rPr lang="pl-PL" dirty="0"/>
              <a:t>- skłonność do depresji, próby samobójcze</a:t>
            </a:r>
          </a:p>
        </p:txBody>
      </p:sp>
    </p:spTree>
    <p:extLst>
      <p:ext uri="{BB962C8B-B14F-4D97-AF65-F5344CB8AC3E}">
        <p14:creationId xmlns:p14="http://schemas.microsoft.com/office/powerpoint/2010/main" val="3519209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EC743A-07CA-4607-91E2-0D37B1BA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perswazji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1CF8CE-D5C9-42EB-B069-C55B7803D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Metoda oddziałująca za pomocą słowa. Polega na wyjaśnianiu, argumentowaniu, tłumaczeniu zasad postępowania i korygowaniu błędów w zachowaniu dziecka.</a:t>
            </a:r>
          </a:p>
          <a:p>
            <a:r>
              <a:rPr lang="pl-PL" sz="2000" dirty="0"/>
              <a:t>Podczas stosowania perswazji warto odwołać się do przykładów, wywoływać empatię, poruszać wewnętrzny świat przeżyć dziecka, pytać o jego zdanie</a:t>
            </a:r>
          </a:p>
          <a:p>
            <a:r>
              <a:rPr lang="pl-PL" sz="2000" dirty="0"/>
              <a:t>Nie należy mylić perswazji z przymusem ani moralizowaniem</a:t>
            </a:r>
          </a:p>
          <a:p>
            <a:r>
              <a:rPr lang="pl-PL" sz="2000" dirty="0"/>
              <a:t>Rodzic podsuwa rozwiązania, ale </a:t>
            </a:r>
            <a:r>
              <a:rPr lang="pl-PL" sz="2000" u="sng" dirty="0"/>
              <a:t>daje możliwość wyboru</a:t>
            </a:r>
          </a:p>
          <a:p>
            <a:r>
              <a:rPr lang="pl-PL" sz="2000" dirty="0"/>
              <a:t>Szczególnie skuteczna wobec starszych dzieci</a:t>
            </a:r>
          </a:p>
        </p:txBody>
      </p:sp>
    </p:spTree>
    <p:extLst>
      <p:ext uri="{BB962C8B-B14F-4D97-AF65-F5344CB8AC3E}">
        <p14:creationId xmlns:p14="http://schemas.microsoft.com/office/powerpoint/2010/main" val="1420341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5A107-BEEC-4122-9A05-4550673F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zadaniowe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6617DE-DC46-4152-937F-4BEF604BD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Polegają na zaaranżowaniu dzieciom konkretnych sytuacji zadaniowych, które wymagają współpracy i podjęcia wysiłków, by zrealizować określony cel , mający na celu wzbogacić umiejętności i doświadczenie dziecka. </a:t>
            </a:r>
          </a:p>
          <a:p>
            <a:r>
              <a:rPr lang="pl-PL" sz="2000" dirty="0"/>
              <a:t>Metody zadaniowe dobrze wkomponowują się w różnego rodzaju działalności zabawowe, teatrzyki, spektakle, wykonywanie wspólnych projektów, czy tworzenie grupowych prac plastycznych.</a:t>
            </a:r>
          </a:p>
          <a:p>
            <a:r>
              <a:rPr lang="pl-PL" sz="2000" dirty="0"/>
              <a:t>Dzieci uczą się negocjowania, konstruktywnej komunikacji, akceptacji norm społecznych </a:t>
            </a:r>
          </a:p>
          <a:p>
            <a:r>
              <a:rPr lang="pl-PL" sz="2000" dirty="0"/>
              <a:t>Podejmują określone role społeczne, rozwiązują konflikty i wzbogacają swoje umiejętności interpersonalne</a:t>
            </a:r>
          </a:p>
        </p:txBody>
      </p:sp>
    </p:spTree>
    <p:extLst>
      <p:ext uri="{BB962C8B-B14F-4D97-AF65-F5344CB8AC3E}">
        <p14:creationId xmlns:p14="http://schemas.microsoft.com/office/powerpoint/2010/main" val="1705794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8D5C24-E56B-47D4-82B0-F902F1864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Dyskutowanie i wyjaśnianie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D5A84B-FFDE-4C00-952D-98103C4F0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Jest to wymiana zdań na linii rodzic dziecko. Porozumiewanie się powinno mieć charakter partnerski, na bazie analizy, oceny argumentów każdej ze stron, zapoznanie się z potrzebami i aspiracjami partnerów rozmowy. </a:t>
            </a:r>
          </a:p>
          <a:p>
            <a:r>
              <a:rPr lang="pl-PL" sz="2000" dirty="0"/>
              <a:t>Rodzice nie mogą korzystać z wychowawczej przewagi nad dzieckiem i uciekać się do przymusu, wywierania presji, krytykowania czy osądzania</a:t>
            </a:r>
          </a:p>
          <a:p>
            <a:r>
              <a:rPr lang="pl-PL" sz="2000" dirty="0"/>
              <a:t>Zadaniem rodzica jest dzielenie się własnym doświadczeniem, interpretowanie pewnych faktów, ukazanie dróg dojścia do wyznaczonych sobie przez dziecko zadań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1511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624DC-1DCE-4CB8-A785-DE2E4EC2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Inspirowanie i stymulowanie aktywności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E2C6CD-28DF-4A2D-8A23-BE260C2D1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Rodzice mobilizują dziecko do wyznaczania sobie celów i wspierają go w dążeniu do ich realizacji </a:t>
            </a:r>
          </a:p>
          <a:p>
            <a:endParaRPr lang="pl-PL" sz="2400" dirty="0"/>
          </a:p>
          <a:p>
            <a:r>
              <a:rPr lang="pl-PL" sz="2400" dirty="0"/>
              <a:t>Podpowiadają kierunki działań i zachęcają do ambitnych osiągnięć</a:t>
            </a:r>
          </a:p>
        </p:txBody>
      </p:sp>
    </p:spTree>
    <p:extLst>
      <p:ext uri="{BB962C8B-B14F-4D97-AF65-F5344CB8AC3E}">
        <p14:creationId xmlns:p14="http://schemas.microsoft.com/office/powerpoint/2010/main" val="3497075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81918-7225-4886-9826-9EFB86BA3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Wyrażanie aprobaty i dezaprobaty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0C4A1B-2279-46A4-A2EA-70CD2831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Metoda ta odwołuje się do podstaw karania i nagradzania. Rodzice wyrażają swoją akceptację lub brak akceptacji dla pewnych poczynań i sposobów zachowania dziecka</a:t>
            </a:r>
          </a:p>
          <a:p>
            <a:endParaRPr lang="pl-PL" sz="2400" dirty="0"/>
          </a:p>
          <a:p>
            <a:r>
              <a:rPr lang="pl-PL" sz="2400" dirty="0"/>
              <a:t>Opiera na się modyfikacji </a:t>
            </a:r>
            <a:r>
              <a:rPr lang="pl-PL" sz="2400" dirty="0" err="1"/>
              <a:t>zachowań</a:t>
            </a:r>
            <a:r>
              <a:rPr lang="pl-PL" sz="2400" dirty="0"/>
              <a:t> dziecka pod wpływem autorytetu opiekunów </a:t>
            </a:r>
          </a:p>
        </p:txBody>
      </p:sp>
    </p:spTree>
    <p:extLst>
      <p:ext uri="{BB962C8B-B14F-4D97-AF65-F5344CB8AC3E}">
        <p14:creationId xmlns:p14="http://schemas.microsoft.com/office/powerpoint/2010/main" val="3416184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80B14-8818-4486-8DC7-38306018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Dostarczanie wiedzy i ćwiczenie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41EFB1-BE65-4498-9B47-93B87B9AC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Podstawą wychowania jest wyposażenie malucha w informacje o tym, jak można się zachowywać i jaka jest najbardziej konstruktywna forma postępowania w danym kontekście sytuacyjnym </a:t>
            </a:r>
          </a:p>
          <a:p>
            <a:endParaRPr lang="pl-PL" sz="2000" dirty="0"/>
          </a:p>
          <a:p>
            <a:r>
              <a:rPr lang="pl-PL" sz="2000" dirty="0"/>
              <a:t>Dziecko dysponuje wiedzą na temat tego jak się zachować w korzystny dla wszystkich sposób. By reakcja się utrwaliła warto ją powtarzać, ćwiczyć i instruować, udzielając wskazówek postępowania </a:t>
            </a:r>
          </a:p>
        </p:txBody>
      </p:sp>
    </p:spTree>
    <p:extLst>
      <p:ext uri="{BB962C8B-B14F-4D97-AF65-F5344CB8AC3E}">
        <p14:creationId xmlns:p14="http://schemas.microsoft.com/office/powerpoint/2010/main" val="327758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F80A9-B0C4-4E79-AD32-C4D4254D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5D75F5-7E3D-4F1A-A0EC-ABE37E1F9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1. autorytarny</a:t>
            </a:r>
          </a:p>
          <a:p>
            <a:r>
              <a:rPr lang="pl-PL" sz="3200" dirty="0"/>
              <a:t>2. demokratyczny</a:t>
            </a:r>
          </a:p>
          <a:p>
            <a:r>
              <a:rPr lang="pl-PL" sz="3200" dirty="0"/>
              <a:t>3. niekonsekwentny</a:t>
            </a:r>
          </a:p>
          <a:p>
            <a:r>
              <a:rPr lang="pl-PL" sz="3200" dirty="0"/>
              <a:t>4. liberalny</a:t>
            </a:r>
          </a:p>
        </p:txBody>
      </p:sp>
    </p:spTree>
    <p:extLst>
      <p:ext uri="{BB962C8B-B14F-4D97-AF65-F5344CB8AC3E}">
        <p14:creationId xmlns:p14="http://schemas.microsoft.com/office/powerpoint/2010/main" val="43300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BA2B-A06A-434F-B68A-B0CF8085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czym polega wychowanie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F4B5A-4A49-4AEE-BD5B-E65815B5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Wychowanie można zdefiniować jako systematycznie stosowany sposób postępowania rodzica, który zmierza do wywołania u dziecka aktywności własnej, prowadzącej do realizacji celu wychowawczego. </a:t>
            </a:r>
          </a:p>
          <a:p>
            <a:endParaRPr lang="pl-PL" sz="2000" dirty="0"/>
          </a:p>
          <a:p>
            <a:endParaRPr lang="pl-PL" sz="2000" dirty="0"/>
          </a:p>
          <a:p>
            <a:r>
              <a:rPr lang="pl-PL" sz="2000" dirty="0"/>
              <a:t>Wychowanie nie może być jednorazową  próbą oddziaływania na dziecko, a musi stanowić ŚWIADOME , INTENCJONALNE , UPORZĄDKOWANE działanie rodziców, zmierzające do osiągnięcia względnie trwałych zmian w rozwoju osobowości dziecka, zarówno w sferze intelektualnej, emocjonalnej, społecznej, kulturalnej, fizycznej, moralnej </a:t>
            </a:r>
          </a:p>
        </p:txBody>
      </p:sp>
    </p:spTree>
    <p:extLst>
      <p:ext uri="{BB962C8B-B14F-4D97-AF65-F5344CB8AC3E}">
        <p14:creationId xmlns:p14="http://schemas.microsoft.com/office/powerpoint/2010/main" val="27707710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F80A9-B0C4-4E79-AD32-C4D4254D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5D75F5-7E3D-4F1A-A0EC-ABE37E1F9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200" dirty="0"/>
              <a:t>AUTORYTARNY</a:t>
            </a:r>
          </a:p>
          <a:p>
            <a:endParaRPr lang="pl-PL" sz="3200" dirty="0"/>
          </a:p>
          <a:p>
            <a:r>
              <a:rPr lang="pl-PL" sz="2800" dirty="0"/>
              <a:t>Oparty na autorytecie rodziców, w którym przeważają bezpośrednie metody wychowania – kary i nagrody. Jest to wychowanie konsekwentne. Dominuje rodzic, dziecko musi się podporządkować</a:t>
            </a:r>
          </a:p>
          <a:p>
            <a:pPr marL="0" indent="0">
              <a:buNone/>
            </a:pP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342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F80A9-B0C4-4E79-AD32-C4D4254D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5D75F5-7E3D-4F1A-A0EC-ABE37E1F9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DEMOKRATYCZNY</a:t>
            </a:r>
          </a:p>
          <a:p>
            <a:endParaRPr lang="pl-PL" sz="3200" dirty="0"/>
          </a:p>
          <a:p>
            <a:r>
              <a:rPr lang="pl-PL" sz="2800" dirty="0"/>
              <a:t>Polega na współudziale dziecka w życiu rodziny. Dziecko wykazuje inicjatywę działania, dobrowolnie przyjmuje obowiązki i zadania. Stosują raczej pośrednie techniki wychowania: argumentacja, perswazja, modelowanie</a:t>
            </a:r>
          </a:p>
          <a:p>
            <a:endParaRPr lang="pl-PL" sz="32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24308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F80A9-B0C4-4E79-AD32-C4D4254D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5D75F5-7E3D-4F1A-A0EC-ABE37E1F9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/>
              <a:t>NIEKONSEKWENTNY</a:t>
            </a:r>
          </a:p>
          <a:p>
            <a:endParaRPr lang="pl-PL" sz="3200" dirty="0"/>
          </a:p>
          <a:p>
            <a:r>
              <a:rPr lang="pl-PL" sz="3200" dirty="0"/>
              <a:t>Okazjonalny, gdzie rodzice nie mają sprecyzowanych zasad postępowania wobec dziecka. Ich wpływ zależy od chwilowego nastroju i samopoczucia- raz surowo karzą dziecko , raz są pobłażliwi </a:t>
            </a:r>
          </a:p>
          <a:p>
            <a:endParaRPr lang="pl-PL" sz="3200" dirty="0"/>
          </a:p>
          <a:p>
            <a:endParaRPr lang="pl-PL" sz="32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16489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214B3E-D8C6-4D5A-99AC-099C230FE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wychowawcze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1729C9-A746-4162-84F5-3A970FAE0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LIBERALNY</a:t>
            </a:r>
          </a:p>
          <a:p>
            <a:endParaRPr lang="pl-PL" sz="3200" dirty="0"/>
          </a:p>
          <a:p>
            <a:r>
              <a:rPr lang="pl-PL" sz="2600" dirty="0"/>
              <a:t>Duży akcent jest położony na </a:t>
            </a:r>
            <a:r>
              <a:rPr lang="pl-PL" sz="2600" dirty="0" err="1"/>
              <a:t>samowychowywanie</a:t>
            </a:r>
            <a:r>
              <a:rPr lang="pl-PL" sz="2600" dirty="0"/>
              <a:t> dziecka. Rodzice zostawiają dużą swobodę, by nie hamować aktywności i spontanicznego rozwoju dziecka. Interweniują tylko w skrajnych sytuacjach i spełniają każdą zachciankę dziecka. Nie ma praktycznie żadnych restrykcji wychowawczych</a:t>
            </a:r>
          </a:p>
        </p:txBody>
      </p:sp>
    </p:spTree>
    <p:extLst>
      <p:ext uri="{BB962C8B-B14F-4D97-AF65-F5344CB8AC3E}">
        <p14:creationId xmlns:p14="http://schemas.microsoft.com/office/powerpoint/2010/main" val="14517734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C32A6F-38DB-41FF-9F57-450BF3BF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Wychowanie dziecka to bardzo trudne 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F04488-5152-474F-8384-A1A4113B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Odpowiedzialność rodzicielska nie może sprowadzać się tylko do zaspokajania materialnych potrzeb dziecka. Rodzice muszą dawać </a:t>
            </a:r>
            <a:r>
              <a:rPr lang="pl-PL" sz="2000" b="1" dirty="0"/>
              <a:t>miłość, wsparcie, poczucie bezpieczeństwa, stabilizacji i spokoju </a:t>
            </a:r>
            <a:r>
              <a:rPr lang="pl-PL" sz="2000" dirty="0"/>
              <a:t>własnemu dziecku. </a:t>
            </a:r>
          </a:p>
          <a:p>
            <a:r>
              <a:rPr lang="pl-PL" sz="2000" dirty="0"/>
              <a:t>To rodzice stwarzają dziecku atmosferę odpowiednią do właściwego rozwoju i kształcenia osobowości</a:t>
            </a:r>
          </a:p>
          <a:p>
            <a:r>
              <a:rPr lang="pl-PL" sz="2000" dirty="0"/>
              <a:t>Uczenie zasad i norm społecznych ma być punktem wyjścia do samoregulacji i zdolności </a:t>
            </a:r>
            <a:r>
              <a:rPr lang="pl-PL" sz="2000" dirty="0" err="1"/>
              <a:t>samowychowywania</a:t>
            </a:r>
            <a:r>
              <a:rPr lang="pl-PL" sz="2000" dirty="0"/>
              <a:t> na dalszych etapach rozwoju, bowiem człowiek uczy się przez całe życie </a:t>
            </a:r>
            <a:r>
              <a:rPr lang="pl-PL" sz="2000" u="sng" dirty="0"/>
              <a:t>(socjalizacja permanentna)</a:t>
            </a:r>
          </a:p>
        </p:txBody>
      </p:sp>
    </p:spTree>
    <p:extLst>
      <p:ext uri="{BB962C8B-B14F-4D97-AF65-F5344CB8AC3E}">
        <p14:creationId xmlns:p14="http://schemas.microsoft.com/office/powerpoint/2010/main" val="1600180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A0AF4-4E09-4C75-A005-3FB80A3D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000" b="1" dirty="0"/>
              <a:t>Dziękuję za uwagę</a:t>
            </a:r>
          </a:p>
        </p:txBody>
      </p:sp>
      <p:pic>
        <p:nvPicPr>
          <p:cNvPr id="6" name="Symbol zastępczy obrazu 5">
            <a:extLst>
              <a:ext uri="{FF2B5EF4-FFF2-40B4-BE49-F238E27FC236}">
                <a16:creationId xmlns:a16="http://schemas.microsoft.com/office/drawing/2014/main" id="{515B9117-2A03-442B-8F04-41040D34B9E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2" b="17112"/>
          <a:stretch>
            <a:fillRect/>
          </a:stretch>
        </p:blipFill>
        <p:spPr/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2C0A80-B3FC-4942-B7AD-EF9A7695C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rgbClr val="92D050"/>
                </a:solidFill>
              </a:rPr>
              <a:t>mgr Aneta Pochylska</a:t>
            </a:r>
          </a:p>
        </p:txBody>
      </p:sp>
    </p:spTree>
    <p:extLst>
      <p:ext uri="{BB962C8B-B14F-4D97-AF65-F5344CB8AC3E}">
        <p14:creationId xmlns:p14="http://schemas.microsoft.com/office/powerpoint/2010/main" val="363017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BA2B-A06A-434F-B68A-B0CF8085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czym polega wychowanie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F4B5A-4A49-4AEE-BD5B-E65815B5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Nie można nazwać </a:t>
            </a:r>
            <a:r>
              <a:rPr lang="pl-PL" sz="2400" b="1" dirty="0"/>
              <a:t>wychowaniem</a:t>
            </a:r>
            <a:r>
              <a:rPr lang="pl-PL" sz="2400" dirty="0"/>
              <a:t> okazjonalnego wpływu na dziecko, od czasu do czasu kiedy rodzic przypomni sobie o istnieniu dziecka i własnych obowiązkach rodzicielskich wobec niego. </a:t>
            </a:r>
          </a:p>
          <a:p>
            <a:endParaRPr lang="pl-PL" sz="2400" dirty="0"/>
          </a:p>
          <a:p>
            <a:r>
              <a:rPr lang="pl-PL" sz="2400" dirty="0"/>
              <a:t>Proces wychowania implikuje w sobie SYSTEMATYCZNOŚĆ, PLANOWANIE, KONTROLĘ i KONSEKWENCJĘ , ale daje jednocześnie obszar swobody, który umożliwia dziecku kształtowanie w sobie POCZUCIA SPRAWSTWA, AUTONOMII, SAMODZIELNOŚCI I NIEZALEŻNOŚCI.  </a:t>
            </a:r>
          </a:p>
        </p:txBody>
      </p:sp>
    </p:spTree>
    <p:extLst>
      <p:ext uri="{BB962C8B-B14F-4D97-AF65-F5344CB8AC3E}">
        <p14:creationId xmlns:p14="http://schemas.microsoft.com/office/powerpoint/2010/main" val="357186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BA2B-A06A-434F-B68A-B0CF8085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czym polega wychowanie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F4B5A-4A49-4AEE-BD5B-E65815B5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u="sng" dirty="0"/>
              <a:t>Wychowanie dziecka zawsze przebiega w interakcji </a:t>
            </a:r>
          </a:p>
          <a:p>
            <a:endParaRPr lang="pl-PL" sz="2800" dirty="0"/>
          </a:p>
          <a:p>
            <a:r>
              <a:rPr lang="pl-PL" sz="2800" dirty="0"/>
              <a:t>Nigdy nie jest tak, że tylko rodzic oddziałuje na dziecko </a:t>
            </a:r>
          </a:p>
          <a:p>
            <a:r>
              <a:rPr lang="pl-PL" sz="2800" dirty="0"/>
              <a:t>Na styku dwóch jednostek (opiekuna i malucha) zawsze dochodzi do sprzężeń zwrotnych  - jedna osoba wpływa na zachowanie drugiej i odwrotnie.</a:t>
            </a:r>
          </a:p>
        </p:txBody>
      </p:sp>
    </p:spTree>
    <p:extLst>
      <p:ext uri="{BB962C8B-B14F-4D97-AF65-F5344CB8AC3E}">
        <p14:creationId xmlns:p14="http://schemas.microsoft.com/office/powerpoint/2010/main" val="295415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B3845-4568-4E88-B3F9-EB9A9ACD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metod wychowawczych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B1D16-5658-4027-A1A5-9A4DC9C7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b="1" dirty="0"/>
              <a:t>METODY WPŁYWU OSOBISTEGO:</a:t>
            </a:r>
          </a:p>
          <a:p>
            <a:endParaRPr lang="pl-PL" sz="2800" b="1" dirty="0"/>
          </a:p>
          <a:p>
            <a:r>
              <a:rPr lang="pl-PL" sz="2400" dirty="0"/>
              <a:t>1. wysuwanie sugestii</a:t>
            </a:r>
          </a:p>
          <a:p>
            <a:r>
              <a:rPr lang="pl-PL" sz="2400" dirty="0"/>
              <a:t>2. perswazja</a:t>
            </a:r>
          </a:p>
          <a:p>
            <a:r>
              <a:rPr lang="pl-PL" sz="2400" dirty="0"/>
              <a:t>3. modelowanie (świecenie własnym przykładem)</a:t>
            </a:r>
          </a:p>
          <a:p>
            <a:r>
              <a:rPr lang="pl-PL" sz="2400" dirty="0"/>
              <a:t>4. wyrażanie aprobaty i dezaprobaty</a:t>
            </a:r>
          </a:p>
        </p:txBody>
      </p:sp>
    </p:spTree>
    <p:extLst>
      <p:ext uri="{BB962C8B-B14F-4D97-AF65-F5344CB8AC3E}">
        <p14:creationId xmlns:p14="http://schemas.microsoft.com/office/powerpoint/2010/main" val="319540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B3845-4568-4E88-B3F9-EB9A9ACD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metod wychowawczych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B1D16-5658-4027-A1A5-9A4DC9C7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b="1" dirty="0"/>
              <a:t>METODY WPŁYWU SYTUACYJNEGO:</a:t>
            </a:r>
          </a:p>
          <a:p>
            <a:endParaRPr lang="pl-PL" dirty="0"/>
          </a:p>
          <a:p>
            <a:r>
              <a:rPr lang="pl-PL" sz="2400" dirty="0"/>
              <a:t>1. kary i nagrody wychowawcze</a:t>
            </a:r>
          </a:p>
          <a:p>
            <a:r>
              <a:rPr lang="pl-PL" sz="2400" dirty="0"/>
              <a:t>2. instruowanie</a:t>
            </a:r>
          </a:p>
          <a:p>
            <a:r>
              <a:rPr lang="pl-PL" sz="2400" dirty="0"/>
              <a:t>3. ćwiczenia</a:t>
            </a:r>
          </a:p>
          <a:p>
            <a:r>
              <a:rPr lang="pl-PL" sz="2400" dirty="0"/>
              <a:t>4. przydzielanie ról</a:t>
            </a:r>
          </a:p>
        </p:txBody>
      </p:sp>
    </p:spTree>
    <p:extLst>
      <p:ext uri="{BB962C8B-B14F-4D97-AF65-F5344CB8AC3E}">
        <p14:creationId xmlns:p14="http://schemas.microsoft.com/office/powerpoint/2010/main" val="318838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B3845-4568-4E88-B3F9-EB9A9ACD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metod wychowawczych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B1D16-5658-4027-A1A5-9A4DC9C7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b="1" dirty="0"/>
              <a:t>METODY WPŁYWU SPOŁECZNEGO:</a:t>
            </a:r>
          </a:p>
          <a:p>
            <a:endParaRPr lang="pl-PL" dirty="0"/>
          </a:p>
          <a:p>
            <a:r>
              <a:rPr lang="pl-PL" sz="2400" dirty="0"/>
              <a:t>1. kształtowanie norm grupowych</a:t>
            </a:r>
          </a:p>
          <a:p>
            <a:r>
              <a:rPr lang="pl-PL" sz="2400" dirty="0"/>
              <a:t>2. modyfikacja celów grupy</a:t>
            </a:r>
          </a:p>
          <a:p>
            <a:r>
              <a:rPr lang="pl-PL" sz="2400" dirty="0"/>
              <a:t>3. kontrola społeczna</a:t>
            </a:r>
          </a:p>
          <a:p>
            <a:r>
              <a:rPr lang="pl-PL" sz="2400" dirty="0"/>
              <a:t>4. przekształcanie struktury wewnętrznej grupy</a:t>
            </a:r>
          </a:p>
        </p:txBody>
      </p:sp>
    </p:spTree>
    <p:extLst>
      <p:ext uri="{BB962C8B-B14F-4D97-AF65-F5344CB8AC3E}">
        <p14:creationId xmlns:p14="http://schemas.microsoft.com/office/powerpoint/2010/main" val="7630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A2A0D-5497-47E1-881C-02D5E2886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0703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956AB-2F3D-4C0A-BC9A-F539CE465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5485"/>
            <a:ext cx="8596668" cy="5316717"/>
          </a:xfrm>
        </p:spPr>
        <p:txBody>
          <a:bodyPr>
            <a:normAutofit/>
          </a:bodyPr>
          <a:lstStyle/>
          <a:p>
            <a:r>
              <a:rPr lang="pl-PL" sz="2000" dirty="0"/>
              <a:t>PSYCHOLOGIA WYCHOWAWCZA zwraca uwagę, że proces wychowania ma cechować się </a:t>
            </a:r>
            <a:r>
              <a:rPr lang="pl-PL" sz="2000" b="1" dirty="0"/>
              <a:t>podmiotowym</a:t>
            </a:r>
            <a:r>
              <a:rPr lang="pl-PL" sz="2000" dirty="0"/>
              <a:t> traktowaniem dziecka, kreatywnością wychowawczą i akceptacją możliwości oraz ograniczeń maluchów. </a:t>
            </a:r>
          </a:p>
          <a:p>
            <a:endParaRPr lang="pl-PL" sz="2000" dirty="0"/>
          </a:p>
          <a:p>
            <a:r>
              <a:rPr lang="pl-PL" sz="2000" dirty="0"/>
              <a:t>Często w zderzeniu z rzeczywistością bardzo ciężko dosięgnąć takiego idealnego stylu wychowywania dziecka</a:t>
            </a:r>
          </a:p>
          <a:p>
            <a:endParaRPr lang="pl-PL" sz="2000" dirty="0"/>
          </a:p>
          <a:p>
            <a:r>
              <a:rPr lang="pl-PL" sz="2000" dirty="0"/>
              <a:t>Pocieszeniem niech będzie fakt, że nie da się wychować dziecka bez popełniania błędów wychowawczych </a:t>
            </a:r>
          </a:p>
          <a:p>
            <a:endParaRPr lang="pl-PL" sz="2000" dirty="0"/>
          </a:p>
          <a:p>
            <a:r>
              <a:rPr lang="pl-PL" sz="2000" dirty="0"/>
              <a:t>Najważniejsza jest stała praca nad sobą oraz dostrzeganie i poprawianie swoich błędów</a:t>
            </a:r>
          </a:p>
        </p:txBody>
      </p:sp>
    </p:spTree>
    <p:extLst>
      <p:ext uri="{BB962C8B-B14F-4D97-AF65-F5344CB8AC3E}">
        <p14:creationId xmlns:p14="http://schemas.microsoft.com/office/powerpoint/2010/main" val="222685857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1801</Words>
  <Application>Microsoft Office PowerPoint</Application>
  <PresentationFormat>Panoramiczny</PresentationFormat>
  <Paragraphs>209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Trebuchet MS</vt:lpstr>
      <vt:lpstr>Verdana</vt:lpstr>
      <vt:lpstr>Wingdings 3</vt:lpstr>
      <vt:lpstr>Faseta</vt:lpstr>
      <vt:lpstr>Metody wychowawcze w pracy z dzieckiem</vt:lpstr>
      <vt:lpstr>Metody wychowawcze</vt:lpstr>
      <vt:lpstr>Na czym polega wychowanie ?</vt:lpstr>
      <vt:lpstr>Na czym polega wychowanie ?</vt:lpstr>
      <vt:lpstr>Na czym polega wychowanie ?</vt:lpstr>
      <vt:lpstr>Rodzaje metod wychowawczych</vt:lpstr>
      <vt:lpstr>Rodzaje metod wychowawczych</vt:lpstr>
      <vt:lpstr>Rodzaje metod wychowawczych</vt:lpstr>
      <vt:lpstr>Prezentacja programu PowerPoint</vt:lpstr>
      <vt:lpstr>Metody wychowawcze</vt:lpstr>
      <vt:lpstr>Metody wychowawcze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nagród i kar  </vt:lpstr>
      <vt:lpstr>Metoda perswazji</vt:lpstr>
      <vt:lpstr>Metody zadaniowe</vt:lpstr>
      <vt:lpstr>Dyskutowanie i wyjaśnianie</vt:lpstr>
      <vt:lpstr>Inspirowanie i stymulowanie aktywności dziecka</vt:lpstr>
      <vt:lpstr>Wyrażanie aprobaty i dezaprobaty</vt:lpstr>
      <vt:lpstr>Dostarczanie wiedzy i ćwiczenie</vt:lpstr>
      <vt:lpstr>Style wychowawcze</vt:lpstr>
      <vt:lpstr>Style wychowawcze</vt:lpstr>
      <vt:lpstr>Style wychowawcze</vt:lpstr>
      <vt:lpstr>Style wychowawcze</vt:lpstr>
      <vt:lpstr>Style wychowawcze</vt:lpstr>
      <vt:lpstr>Wychowanie dziecka to bardzo trudne zadanie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wychowawcze w pracy z dzieckiem</dc:title>
  <dc:creator>Aneta Pochylska</dc:creator>
  <cp:lastModifiedBy>Aneta Pochylska</cp:lastModifiedBy>
  <cp:revision>24</cp:revision>
  <dcterms:created xsi:type="dcterms:W3CDTF">2019-04-29T18:06:25Z</dcterms:created>
  <dcterms:modified xsi:type="dcterms:W3CDTF">2020-03-31T08:14:48Z</dcterms:modified>
</cp:coreProperties>
</file>