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28" r:id="rId3"/>
    <p:sldId id="324" r:id="rId4"/>
    <p:sldId id="264" r:id="rId5"/>
    <p:sldId id="298" r:id="rId6"/>
    <p:sldId id="300" r:id="rId7"/>
    <p:sldId id="301" r:id="rId8"/>
    <p:sldId id="303" r:id="rId9"/>
    <p:sldId id="304" r:id="rId10"/>
    <p:sldId id="305" r:id="rId11"/>
    <p:sldId id="325" r:id="rId12"/>
    <p:sldId id="306" r:id="rId13"/>
    <p:sldId id="307" r:id="rId14"/>
    <p:sldId id="308" r:id="rId15"/>
    <p:sldId id="314" r:id="rId16"/>
    <p:sldId id="326" r:id="rId17"/>
    <p:sldId id="310" r:id="rId18"/>
    <p:sldId id="311" r:id="rId19"/>
    <p:sldId id="315" r:id="rId20"/>
    <p:sldId id="316" r:id="rId21"/>
    <p:sldId id="312" r:id="rId22"/>
    <p:sldId id="318" r:id="rId23"/>
    <p:sldId id="320" r:id="rId24"/>
    <p:sldId id="321" r:id="rId25"/>
    <p:sldId id="322" r:id="rId26"/>
    <p:sldId id="323" r:id="rId27"/>
    <p:sldId id="327" r:id="rId2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35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3193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525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345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1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962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361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772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712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82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527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4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EDDE-6683-4651-8A3E-51274AE5A2E5}" type="datetimeFigureOut">
              <a:rPr lang="pl-PL" smtClean="0"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1D231-452A-49F3-9CBE-5DB48A872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933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nspektor2@mjo.krakow.pl" TargetMode="External"/><Relationship Id="rId2" Type="http://schemas.openxmlformats.org/officeDocument/2006/relationships/hyperlink" Target="mailto:przedszkole110@interia.p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Zebranie organizacyjne</a:t>
            </a:r>
            <a:br>
              <a:rPr lang="pl-PL" dirty="0" smtClean="0"/>
            </a:br>
            <a:r>
              <a:rPr lang="pl-PL" dirty="0" smtClean="0"/>
              <a:t>Rok szkolny </a:t>
            </a:r>
            <a:r>
              <a:rPr lang="pl-PL" dirty="0" smtClean="0"/>
              <a:t>2021/2022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Samorządowe Przedszkole nr 110</a:t>
            </a:r>
          </a:p>
          <a:p>
            <a:r>
              <a:rPr lang="pl-PL" dirty="0" smtClean="0"/>
              <a:t>Im. Marii Kownackiej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5092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Organizacja pracy przedszkola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 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dirty="0">
                <a:solidFill>
                  <a:schemeClr val="accent6"/>
                </a:solidFill>
              </a:rPr>
              <a:t>Przedszkole czynne jest: </a:t>
            </a:r>
          </a:p>
          <a:p>
            <a:pPr lvl="0"/>
            <a:r>
              <a:rPr lang="pl-PL" dirty="0"/>
              <a:t>siedziba przedszkola budynek położony w Krakowie os. Kolorowe 28 – </a:t>
            </a:r>
            <a:r>
              <a:rPr lang="pl-PL" dirty="0" smtClean="0"/>
              <a:t>10,5 </a:t>
            </a:r>
            <a:r>
              <a:rPr lang="pl-PL" dirty="0"/>
              <a:t>godziny - od godziny </a:t>
            </a:r>
            <a:r>
              <a:rPr lang="pl-PL" dirty="0" smtClean="0"/>
              <a:t>6:30 do </a:t>
            </a:r>
            <a:r>
              <a:rPr lang="pl-PL" dirty="0"/>
              <a:t>godziny 17:00;</a:t>
            </a:r>
          </a:p>
          <a:p>
            <a:pPr lvl="0"/>
            <a:r>
              <a:rPr lang="pl-PL" dirty="0" smtClean="0"/>
              <a:t>II </a:t>
            </a:r>
            <a:r>
              <a:rPr lang="pl-PL" dirty="0"/>
              <a:t>lokalizacja ul. Ciepłownicza 34 – 10 godzin – od godziny 6:30 do godziny 16:30.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692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chemeClr val="accent6"/>
                </a:solidFill>
              </a:rPr>
              <a:t>Godziny pracy oddziałów </a:t>
            </a:r>
            <a:br>
              <a:rPr lang="pl-PL" dirty="0" smtClean="0">
                <a:solidFill>
                  <a:schemeClr val="accent6"/>
                </a:solidFill>
              </a:rPr>
            </a:br>
            <a:r>
              <a:rPr lang="pl-PL" sz="2800" dirty="0" smtClean="0">
                <a:solidFill>
                  <a:schemeClr val="accent6"/>
                </a:solidFill>
              </a:rPr>
              <a:t>w czasie pandemii COVID 19</a:t>
            </a:r>
            <a:endParaRPr lang="pl-PL" sz="2800" dirty="0">
              <a:solidFill>
                <a:schemeClr val="accent6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 smtClean="0">
                <a:solidFill>
                  <a:srgbClr val="FF0000"/>
                </a:solidFill>
              </a:rPr>
              <a:t>Oddziały os. Kolorowe 28</a:t>
            </a:r>
          </a:p>
          <a:p>
            <a:r>
              <a:rPr lang="pl-PL" dirty="0" smtClean="0"/>
              <a:t>I grupa – 7.30 – </a:t>
            </a:r>
            <a:r>
              <a:rPr lang="pl-PL" dirty="0" smtClean="0"/>
              <a:t>16.30</a:t>
            </a:r>
            <a:endParaRPr lang="pl-PL" dirty="0" smtClean="0"/>
          </a:p>
          <a:p>
            <a:r>
              <a:rPr lang="pl-PL" dirty="0" smtClean="0"/>
              <a:t>II grupa – </a:t>
            </a:r>
            <a:r>
              <a:rPr lang="pl-PL" dirty="0" smtClean="0"/>
              <a:t>7.15 </a:t>
            </a:r>
            <a:r>
              <a:rPr lang="pl-PL" dirty="0" smtClean="0"/>
              <a:t>– </a:t>
            </a:r>
            <a:r>
              <a:rPr lang="pl-PL" dirty="0" smtClean="0"/>
              <a:t>16.15</a:t>
            </a:r>
            <a:endParaRPr lang="pl-PL" dirty="0" smtClean="0"/>
          </a:p>
          <a:p>
            <a:r>
              <a:rPr lang="pl-PL" dirty="0" smtClean="0"/>
              <a:t>III grupa – </a:t>
            </a:r>
            <a:r>
              <a:rPr lang="pl-PL" dirty="0" smtClean="0"/>
              <a:t>6.45</a:t>
            </a:r>
            <a:r>
              <a:rPr lang="pl-PL" dirty="0" smtClean="0"/>
              <a:t> </a:t>
            </a:r>
            <a:r>
              <a:rPr lang="pl-PL" dirty="0" smtClean="0"/>
              <a:t>– 17.00</a:t>
            </a:r>
          </a:p>
          <a:p>
            <a:r>
              <a:rPr lang="pl-PL" dirty="0" smtClean="0"/>
              <a:t>IV grupa – 6.30 – 15.45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u="sng" dirty="0" smtClean="0">
                <a:solidFill>
                  <a:srgbClr val="FF0000"/>
                </a:solidFill>
              </a:rPr>
              <a:t>Oddział </a:t>
            </a:r>
            <a:r>
              <a:rPr lang="pl-PL" u="sng" dirty="0">
                <a:solidFill>
                  <a:srgbClr val="FF0000"/>
                </a:solidFill>
              </a:rPr>
              <a:t>w terenie lokalizacja </a:t>
            </a:r>
            <a:r>
              <a:rPr lang="pl-PL" u="sng" dirty="0" smtClean="0">
                <a:solidFill>
                  <a:srgbClr val="FF0000"/>
                </a:solidFill>
              </a:rPr>
              <a:t>II</a:t>
            </a:r>
            <a:endParaRPr lang="pl-PL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sz="1400" dirty="0" smtClean="0">
                <a:solidFill>
                  <a:srgbClr val="FF0000"/>
                </a:solidFill>
              </a:rPr>
              <a:t>ul. Ciepłownicza 34</a:t>
            </a:r>
          </a:p>
          <a:p>
            <a:r>
              <a:rPr lang="pl-PL" dirty="0" smtClean="0"/>
              <a:t>Grupa VII – 6.30 – 16.30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958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Realizacja podstawy programowej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17432"/>
            <a:ext cx="10515600" cy="5301199"/>
          </a:xfrm>
        </p:spPr>
        <p:txBody>
          <a:bodyPr>
            <a:noAutofit/>
          </a:bodyPr>
          <a:lstStyle/>
          <a:p>
            <a:pPr lvl="0"/>
            <a:r>
              <a:rPr lang="pl-PL" sz="1800" dirty="0"/>
              <a:t>Praca wychowawczo-dydaktyczna i opiekuńcza prowadzona jest w oparciu o podstawę programową oraz dopuszczone do użytku przez Dyrektora programy wychowania </a:t>
            </a:r>
            <a:r>
              <a:rPr lang="pl-PL" sz="1800" dirty="0" smtClean="0"/>
              <a:t>przedszkolnego:</a:t>
            </a:r>
          </a:p>
          <a:p>
            <a:pPr marL="0" lvl="0" indent="0">
              <a:buNone/>
            </a:pPr>
            <a:r>
              <a:rPr lang="pl-PL" sz="1800" dirty="0"/>
              <a:t> </a:t>
            </a:r>
            <a:r>
              <a:rPr lang="pl-PL" sz="1800" dirty="0" smtClean="0"/>
              <a:t>   Rozwój – Wychowanie – Edukacja Anna Stalmach – Tkacz, Karina Mucha</a:t>
            </a:r>
            <a:endParaRPr lang="pl-PL" sz="1800" dirty="0"/>
          </a:p>
          <a:p>
            <a:pPr lvl="0"/>
            <a:r>
              <a:rPr lang="pl-PL" sz="1800" dirty="0"/>
              <a:t>W przedszkolu nauczyciele mogą wykorzystywać w swojej pracy wychowawczo-opiekuńczo-dydaktycznej programy własne. Wszystkie programy własne wynikają z potrzeb przedszkola i mają pozytywny wpływ na wizerunek absolwenta przedszkola. Są dopuszczone przez Dyrektora.</a:t>
            </a:r>
          </a:p>
          <a:p>
            <a:pPr lvl="0"/>
            <a:r>
              <a:rPr lang="pl-PL" sz="1800" dirty="0" smtClean="0"/>
              <a:t>Realizacja </a:t>
            </a:r>
            <a:r>
              <a:rPr lang="pl-PL" sz="1800" dirty="0"/>
              <a:t>podstawy programowej wychowania przedszkolnego </a:t>
            </a:r>
            <a:r>
              <a:rPr lang="pl-PL" sz="1800" dirty="0" smtClean="0"/>
              <a:t>trwa przez cały okres pobytu dziecka w </a:t>
            </a:r>
            <a:r>
              <a:rPr lang="pl-PL" sz="1800" dirty="0"/>
              <a:t>czasie codziennej pracy przedszkola.</a:t>
            </a:r>
          </a:p>
          <a:p>
            <a:r>
              <a:rPr lang="pl-PL" sz="1800" dirty="0" smtClean="0"/>
              <a:t>Godzina </a:t>
            </a:r>
            <a:r>
              <a:rPr lang="pl-PL" sz="1800" dirty="0"/>
              <a:t>prowadzonych przez nauczyciela zajęć nauczania, wychowania i opieki w przedszkolu trwa 60 minut.</a:t>
            </a:r>
          </a:p>
          <a:p>
            <a:pPr lvl="0"/>
            <a:r>
              <a:rPr lang="pl-PL" sz="1800" dirty="0"/>
              <a:t>Czas prowadzonych zajęć w przedszkolu powinien być dostosowany do możliwości rozwojowych dzieci, z tym że czas prowadzonych w przedszkolu zajęć religii, zajęć z języka mniejszości narodowej, języka mniejszości etnicznej lub języka regionalnego i zajęć rewalidacyjnych powinien wynosić:</a:t>
            </a:r>
          </a:p>
          <a:p>
            <a:pPr lvl="0"/>
            <a:r>
              <a:rPr lang="pl-PL" sz="1800" dirty="0"/>
              <a:t>z dziećmi w wieku 3-4 lat - około 15 minut;</a:t>
            </a:r>
          </a:p>
          <a:p>
            <a:pPr lvl="0"/>
            <a:r>
              <a:rPr lang="pl-PL" sz="1800" dirty="0"/>
              <a:t>z dziećmi w wieku 5-6 lat - około 30 minut.</a:t>
            </a:r>
          </a:p>
        </p:txBody>
      </p:sp>
    </p:spTree>
    <p:extLst>
      <p:ext uri="{BB962C8B-B14F-4D97-AF65-F5344CB8AC3E}">
        <p14:creationId xmlns:p14="http://schemas.microsoft.com/office/powerpoint/2010/main" val="211099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Klauzula informacyjna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 fontScale="55000" lnSpcReduction="20000"/>
          </a:bodyPr>
          <a:lstStyle/>
          <a:p>
            <a:r>
              <a:rPr lang="pl-PL" sz="3300" dirty="0"/>
              <a:t> </a:t>
            </a:r>
            <a:r>
              <a:rPr lang="pl-PL" sz="3300" dirty="0" smtClean="0"/>
              <a:t>Administratorem </a:t>
            </a:r>
            <a:r>
              <a:rPr lang="pl-PL" sz="3300" dirty="0"/>
              <a:t>danych osobowych rodziców oraz danych osobowych dzieci jest Samorządowe Przedszkole nr 110, os. Kolorowe 28, 31-941 Kraków e-mail: </a:t>
            </a:r>
            <a:r>
              <a:rPr lang="pl-PL" sz="3300" u="sng" dirty="0">
                <a:hlinkClick r:id="rId2"/>
              </a:rPr>
              <a:t>przedszkole110@interia.pl</a:t>
            </a:r>
            <a:r>
              <a:rPr lang="pl-PL" sz="3300" dirty="0"/>
              <a:t> </a:t>
            </a:r>
          </a:p>
          <a:p>
            <a:pPr lvl="0"/>
            <a:r>
              <a:rPr lang="pl-PL" sz="3300" dirty="0"/>
              <a:t>Rodzice maja prawo do żądania od administratora dostępu do swoich danych osobowych, ich sprostowania, usunięcia lub ograniczenia przetwarzania, a także prawo do przenoszenia danych.</a:t>
            </a:r>
          </a:p>
          <a:p>
            <a:pPr lvl="0"/>
            <a:r>
              <a:rPr lang="pl-PL" sz="3300" dirty="0"/>
              <a:t>Dane osobowe będą przetwarzane zgodnie z RODO art.13 ust. 1 i 2 ogólnego rozporządzenia o ochronie danych osobowych  z dnia 27.04.2016r. w celu, realizacji usług świadczonych przez naszą jednostkę. </a:t>
            </a:r>
          </a:p>
          <a:p>
            <a:pPr lvl="0"/>
            <a:r>
              <a:rPr lang="pl-PL" sz="3300" dirty="0"/>
              <a:t>Dane osobowe będą przechowywane przez okres wynikających z przepisów prawa, w szczególności ustawy z dnia 14.07.1983r. o narodowym zasobie archiwalnym i archiwach oraz rozporządzenia Prezesa Rady Ministrów z dnia 18.01.2011r. w sprawie organizacji i zakresu działania archiwów zakładowych.</a:t>
            </a:r>
          </a:p>
          <a:p>
            <a:pPr lvl="0"/>
            <a:r>
              <a:rPr lang="pl-PL" sz="3300" dirty="0"/>
              <a:t>Rodzicom przysługuje prawo wniesienia skargi do organu nadzorczego, którym jest Prezes Urzędu Ochrony Danych Osobowych  z siedzibą ul. Stawki 2, 00-193 Warszawa. </a:t>
            </a:r>
          </a:p>
          <a:p>
            <a:pPr lvl="0"/>
            <a:r>
              <a:rPr lang="pl-PL" sz="3300" dirty="0"/>
              <a:t>Podane dane osobowe są warunkiem usług świadczonych przez naszą placówkę, więc mają charakter obowiązkowy. Konsekwencją niepodania danych jest brak możliwości podjęcia działań w celu zawarcia umowy, której masz być stroną.</a:t>
            </a:r>
          </a:p>
          <a:p>
            <a:pPr lvl="0"/>
            <a:r>
              <a:rPr lang="pl-PL" sz="3300" dirty="0"/>
              <a:t>Administrator nie przewiduje profilowania na podstawie Twoich danych osobowych.</a:t>
            </a:r>
          </a:p>
          <a:p>
            <a:pPr lvl="0"/>
            <a:r>
              <a:rPr lang="pl-PL" sz="3300" dirty="0"/>
              <a:t>Podstawą prawną przetwarzania Twoich danych stanowi art. 6 ust. 1 lit. b) ogólnego rozporządzenia o ochronie danych (tzw. RODO), tzn. </a:t>
            </a:r>
            <a:r>
              <a:rPr lang="pl-PL" sz="3300" b="1" dirty="0"/>
              <a:t>przetwarzanie Twoich danych jest niezbędne do podjęcia działań do zawarcia umowy, której będziesz stroną</a:t>
            </a:r>
            <a:r>
              <a:rPr lang="pl-PL" sz="3300" dirty="0"/>
              <a:t> .</a:t>
            </a:r>
          </a:p>
          <a:p>
            <a:r>
              <a:rPr lang="pl-PL" sz="3300" dirty="0"/>
              <a:t> </a:t>
            </a:r>
            <a:r>
              <a:rPr lang="en-US" sz="3300" dirty="0" smtClean="0"/>
              <a:t>Dane </a:t>
            </a:r>
            <a:r>
              <a:rPr lang="en-US" sz="3300" dirty="0" err="1"/>
              <a:t>kontaktowe</a:t>
            </a:r>
            <a:r>
              <a:rPr lang="en-US" sz="3300" dirty="0"/>
              <a:t> </a:t>
            </a:r>
            <a:r>
              <a:rPr lang="en-US" sz="3300" dirty="0" err="1"/>
              <a:t>Inspektora</a:t>
            </a:r>
            <a:r>
              <a:rPr lang="en-US" sz="3300" dirty="0"/>
              <a:t> </a:t>
            </a:r>
            <a:r>
              <a:rPr lang="en-US" sz="3300" dirty="0" err="1"/>
              <a:t>Ochrony</a:t>
            </a:r>
            <a:r>
              <a:rPr lang="en-US" sz="3300" dirty="0"/>
              <a:t> </a:t>
            </a:r>
            <a:r>
              <a:rPr lang="en-US" sz="3300" dirty="0" err="1"/>
              <a:t>Danych</a:t>
            </a:r>
            <a:r>
              <a:rPr lang="en-US" sz="3300" dirty="0"/>
              <a:t>: </a:t>
            </a:r>
            <a:r>
              <a:rPr lang="en-US" sz="3300" dirty="0" err="1"/>
              <a:t>Paweł</a:t>
            </a:r>
            <a:r>
              <a:rPr lang="en-US" sz="3300" dirty="0"/>
              <a:t> </a:t>
            </a:r>
            <a:r>
              <a:rPr lang="en-US" sz="3300" dirty="0" err="1"/>
              <a:t>Jasiołek</a:t>
            </a:r>
            <a:r>
              <a:rPr lang="en-US" sz="3300" dirty="0"/>
              <a:t>, </a:t>
            </a:r>
            <a:r>
              <a:rPr lang="en-US" sz="3300" dirty="0" err="1"/>
              <a:t>adres</a:t>
            </a:r>
            <a:r>
              <a:rPr lang="en-US" sz="3300" dirty="0"/>
              <a:t> </a:t>
            </a:r>
            <a:r>
              <a:rPr lang="en-US" sz="3300" dirty="0" err="1"/>
              <a:t>pocztowy</a:t>
            </a:r>
            <a:r>
              <a:rPr lang="en-US" sz="3300" dirty="0"/>
              <a:t> – </a:t>
            </a:r>
            <a:r>
              <a:rPr lang="en-US" sz="3300" dirty="0" err="1"/>
              <a:t>ul</a:t>
            </a:r>
            <a:r>
              <a:rPr lang="en-US" sz="3300" dirty="0"/>
              <a:t>. </a:t>
            </a:r>
            <a:r>
              <a:rPr lang="en-US" sz="3300" dirty="0" err="1"/>
              <a:t>Wielopole</a:t>
            </a:r>
            <a:r>
              <a:rPr lang="en-US" sz="3300" dirty="0"/>
              <a:t> 17a, 31-072 </a:t>
            </a:r>
            <a:r>
              <a:rPr lang="en-US" sz="3300" dirty="0" err="1"/>
              <a:t>Kraków</a:t>
            </a:r>
            <a:r>
              <a:rPr lang="en-US" sz="3300" dirty="0"/>
              <a:t>, </a:t>
            </a:r>
            <a:r>
              <a:rPr lang="en-US" sz="3300" dirty="0" err="1"/>
              <a:t>adres</a:t>
            </a:r>
            <a:r>
              <a:rPr lang="en-US" sz="3300" dirty="0"/>
              <a:t> e-mail: </a:t>
            </a:r>
            <a:r>
              <a:rPr lang="en-US" sz="3300" u="sng" dirty="0">
                <a:hlinkClick r:id="rId3"/>
              </a:rPr>
              <a:t>inspektor2@mjo.krakow.pl</a:t>
            </a:r>
            <a:endParaRPr lang="pl-PL" sz="33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0258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Zasady odpłatności 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pl-PL" dirty="0"/>
              <a:t>Rodzic lub opiekun dziecka nie ponosi kosztów  wychowania i opieki w czasie ustalonym przez organ prowadzący przedszkole, nie krótszym niż 5 godzin dziennie. </a:t>
            </a:r>
          </a:p>
          <a:p>
            <a:pPr lvl="0"/>
            <a:r>
              <a:rPr lang="pl-PL" dirty="0"/>
              <a:t>Dziecko w wieku 6 lat i powyżej, korzysta z bezpłatnego nauczania, wychowania i opieki.</a:t>
            </a:r>
          </a:p>
          <a:p>
            <a:pPr lvl="0"/>
            <a:r>
              <a:rPr lang="pl-PL" dirty="0"/>
              <a:t>Wysokość opłaty za pobyt dziecka w przedszkolu ponad czas, </a:t>
            </a:r>
            <a:r>
              <a:rPr lang="pl-PL" dirty="0" smtClean="0"/>
              <a:t>ustala </a:t>
            </a:r>
            <a:r>
              <a:rPr lang="pl-PL" dirty="0"/>
              <a:t>się </a:t>
            </a:r>
            <a:r>
              <a:rPr lang="pl-PL" dirty="0" smtClean="0"/>
              <a:t>w godz. przed i po godzinach bezpłatnych dla rodziców:</a:t>
            </a:r>
          </a:p>
          <a:p>
            <a:pPr marL="0" indent="0">
              <a:buNone/>
            </a:pPr>
            <a:r>
              <a:rPr lang="pl-PL" dirty="0" smtClean="0"/>
              <a:t>- budynek </a:t>
            </a:r>
            <a:r>
              <a:rPr lang="pl-PL" dirty="0"/>
              <a:t>główny przy os. </a:t>
            </a:r>
            <a:r>
              <a:rPr lang="pl-PL" dirty="0" smtClean="0"/>
              <a:t>Kolorowym </a:t>
            </a:r>
            <a:r>
              <a:rPr lang="pl-PL" dirty="0"/>
              <a:t>28 – czas bez opłat </a:t>
            </a:r>
            <a:r>
              <a:rPr lang="pl-PL" dirty="0" smtClean="0"/>
              <a:t>7.30 -12.30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- </a:t>
            </a:r>
            <a:r>
              <a:rPr lang="pl-PL" dirty="0"/>
              <a:t>III lokalizacja ul. Ciepłownicza 34 - czas </a:t>
            </a:r>
            <a:r>
              <a:rPr lang="pl-PL" dirty="0" smtClean="0"/>
              <a:t>bez opłat 7.30 </a:t>
            </a:r>
            <a:r>
              <a:rPr lang="pl-PL" dirty="0"/>
              <a:t>- </a:t>
            </a:r>
            <a:r>
              <a:rPr lang="pl-PL" dirty="0" smtClean="0"/>
              <a:t>12.30</a:t>
            </a:r>
            <a:endParaRPr lang="pl-PL" dirty="0"/>
          </a:p>
          <a:p>
            <a:pPr marL="0" lvl="0" indent="0">
              <a:buNone/>
            </a:pPr>
            <a:endParaRPr lang="pl-PL" dirty="0" smtClean="0"/>
          </a:p>
          <a:p>
            <a:pPr lvl="0"/>
            <a:r>
              <a:rPr lang="pl-PL" dirty="0" smtClean="0"/>
              <a:t>Przedszkole </a:t>
            </a:r>
            <a:r>
              <a:rPr lang="pl-PL" dirty="0"/>
              <a:t>zapewnia odpłatne wyżywienie dzieci. Zasady odpłatności za korzystanie z wyżywienia i wysokość stawki żywieniowej ustala dyrektor przedszkola w porozumieniu z Radą Rodziców.</a:t>
            </a:r>
          </a:p>
          <a:p>
            <a:pPr lvl="0"/>
            <a:r>
              <a:rPr lang="pl-PL" dirty="0"/>
              <a:t>Wyżywienie dzieci może być dofinansowane przez inne instytucje, np. Miejski Ośrodkiem Pomocy Społecznej w Krakowie.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7605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Regulamin opłat za przedszkole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 smtClean="0"/>
              <a:t>Na </a:t>
            </a:r>
            <a:r>
              <a:rPr lang="pl-PL" dirty="0"/>
              <a:t>podstawie art. 52 ustawy z dnia 27 października 2017 r. o finansowaniu zadań oświatowych (Dz. U. 2017 r. poz. 2203 z </a:t>
            </a:r>
            <a:r>
              <a:rPr lang="pl-PL" dirty="0" err="1"/>
              <a:t>późn</a:t>
            </a:r>
            <a:r>
              <a:rPr lang="pl-PL" dirty="0"/>
              <a:t>. zm.), uchwały Nr XCVII/2509/18 Rady Miasta Krakowa z dnia 14 marca 2018 r. w sprawie określenia wysokości opłat za korzystanie z wychowania przedszkolnego uczniów objętych wychowaniem przedszkolnym w przedszkolach prowadzonych przez Gminę Miejską Kraków oraz zarządzenia nr 14/2018/2019 Dyrektora Samorządowego Przedszkola nr 110 w Krakowie z dnia 29.04.2019 informuję, iż opłata za korzystanie z wychowania przedszkolnego oraz opłata za korzystanie z wyżywienia od dnia uczęszczania dziecka do przedszkola będzie naliczana i uiszczana przez rodziców/opiekunów prawnych dziecka do dnia </a:t>
            </a:r>
            <a:r>
              <a:rPr lang="pl-PL" b="1" dirty="0"/>
              <a:t>14 każdego miesiąca</a:t>
            </a:r>
            <a:r>
              <a:rPr lang="pl-PL" dirty="0"/>
              <a:t> następującego po miesiącu uczęszczania dziecka do przedszkola.</a:t>
            </a:r>
          </a:p>
          <a:p>
            <a:r>
              <a:rPr lang="pl-PL" b="1" dirty="0"/>
              <a:t>Do dnia </a:t>
            </a:r>
            <a:r>
              <a:rPr lang="pl-PL" b="1" dirty="0"/>
              <a:t>5</a:t>
            </a:r>
            <a:r>
              <a:rPr lang="pl-PL" b="1" dirty="0" smtClean="0"/>
              <a:t> </a:t>
            </a:r>
            <a:r>
              <a:rPr lang="pl-PL" b="1" dirty="0"/>
              <a:t>każdego miesiąca</a:t>
            </a:r>
            <a:r>
              <a:rPr lang="pl-PL" dirty="0"/>
              <a:t> następującego po miesiącu uczęszczania dziecka do przedszkola dyrektor przedszkola przekaże informację o wysokości opłaty za pobyt oraz za wyżywienie dziecka w przedszkolu. </a:t>
            </a:r>
          </a:p>
          <a:p>
            <a:r>
              <a:rPr lang="pl-PL" dirty="0"/>
              <a:t>Po otrzymaniu niniejszej informacji rodzice/opiekunowie prawni dziecka są zobowiązani dokonać do dnia 14 </a:t>
            </a:r>
            <a:r>
              <a:rPr lang="pl-PL" dirty="0" smtClean="0"/>
              <a:t>każdego </a:t>
            </a:r>
            <a:r>
              <a:rPr lang="pl-PL" dirty="0"/>
              <a:t>miesiąca zapłaty we wskazanej wysokości na rachunek bankowy. Kwota należna do zapłaty powinna być zgodna z informacją otrzymaną od dyrektora.</a:t>
            </a:r>
          </a:p>
          <a:p>
            <a:r>
              <a:rPr lang="pl-PL" dirty="0"/>
              <a:t>21 10 20 28 92 00 00 59 02 05 90 40 </a:t>
            </a:r>
            <a:r>
              <a:rPr lang="pl-PL" dirty="0" smtClean="0"/>
              <a:t>26 ( </a:t>
            </a:r>
            <a:r>
              <a:rPr lang="pl-PL" dirty="0"/>
              <a:t>nr rachunku bankowego)</a:t>
            </a:r>
          </a:p>
          <a:p>
            <a:r>
              <a:rPr lang="pl-PL" b="1" dirty="0"/>
              <a:t>Niedokonanie wpłaty we wskazanym terminie </a:t>
            </a:r>
            <a:r>
              <a:rPr lang="pl-PL" b="1" dirty="0" smtClean="0"/>
              <a:t>(do 14 każdego miesiąca) będzie </a:t>
            </a:r>
            <a:r>
              <a:rPr lang="pl-PL" b="1" dirty="0"/>
              <a:t>skutkowało upomnieniem, co dodatkowo zwiększy należność o koszty upomnienia. </a:t>
            </a:r>
            <a:endParaRPr lang="pl-PL" dirty="0"/>
          </a:p>
          <a:p>
            <a:r>
              <a:rPr lang="pl-PL" b="1" dirty="0"/>
              <a:t>Nieuiszczenie należności w terminie wskazanym w upomnieniu będzie skutkować wszczęciem postępowania egzekucyjnego, co spowoduje powstanie obowiązku uiszczenia kosztów egzekucyjnych, które są zaspokajane w pierwszej kolejności.</a:t>
            </a:r>
            <a:endParaRPr lang="pl-PL" dirty="0"/>
          </a:p>
          <a:p>
            <a:r>
              <a:rPr lang="pl-PL" b="1" dirty="0"/>
              <a:t>Ponadto informuję, że w razie braku wnoszenia opłat za korzystanie z wychowania przedszkolnego oraz opłata za korzystanie z wyżywienia, na podstawie art. 9 ustawy z dnia 11 lutego 2016 r. o pomocy państwa w wychowywaniu dzieci (Dz. U. z 2018 r. poz. 2134 z </a:t>
            </a:r>
            <a:r>
              <a:rPr lang="pl-PL" b="1" dirty="0" err="1"/>
              <a:t>późn</a:t>
            </a:r>
            <a:r>
              <a:rPr lang="pl-PL" b="1" dirty="0"/>
              <a:t>. zm.), organ właściwy może przekazać w całości należne świadczenie na poczet ww. zaległości.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7524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Opłaty za przedszkole rok szkolny </a:t>
            </a:r>
            <a:r>
              <a:rPr lang="pl-PL" dirty="0" smtClean="0">
                <a:solidFill>
                  <a:srgbClr val="FF0000"/>
                </a:solidFill>
              </a:rPr>
              <a:t>2021 </a:t>
            </a:r>
            <a:r>
              <a:rPr lang="pl-PL" dirty="0" smtClean="0">
                <a:solidFill>
                  <a:srgbClr val="FF0000"/>
                </a:solidFill>
              </a:rPr>
              <a:t>- </a:t>
            </a:r>
            <a:r>
              <a:rPr lang="pl-PL" dirty="0" smtClean="0">
                <a:solidFill>
                  <a:srgbClr val="FF0000"/>
                </a:solidFill>
              </a:rPr>
              <a:t>2022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 smtClean="0">
                <a:solidFill>
                  <a:schemeClr val="accent6"/>
                </a:solidFill>
              </a:rPr>
              <a:t>Przedszkole główne – </a:t>
            </a:r>
            <a:r>
              <a:rPr lang="pl-PL" sz="2000" u="sng" dirty="0" smtClean="0">
                <a:solidFill>
                  <a:schemeClr val="accent6"/>
                </a:solidFill>
              </a:rPr>
              <a:t>os. Kolorowe 28</a:t>
            </a:r>
          </a:p>
          <a:p>
            <a:pPr marL="0" indent="0">
              <a:buNone/>
            </a:pPr>
            <a:r>
              <a:rPr lang="pl-PL" sz="3100" dirty="0" smtClean="0"/>
              <a:t>Stawka dzienna -  9 zł</a:t>
            </a:r>
          </a:p>
          <a:p>
            <a:pPr marL="0" indent="0">
              <a:buNone/>
            </a:pPr>
            <a:r>
              <a:rPr lang="pl-PL" sz="3100" dirty="0" smtClean="0"/>
              <a:t>Śniadanie – 2,70 zł</a:t>
            </a:r>
          </a:p>
          <a:p>
            <a:pPr marL="0" indent="0">
              <a:buNone/>
            </a:pPr>
            <a:r>
              <a:rPr lang="pl-PL" sz="3100" dirty="0" smtClean="0"/>
              <a:t>Obiad – 4,50 zł</a:t>
            </a:r>
          </a:p>
          <a:p>
            <a:pPr marL="0" indent="0">
              <a:buNone/>
            </a:pPr>
            <a:r>
              <a:rPr lang="pl-PL" sz="3100" dirty="0" smtClean="0"/>
              <a:t>Podwieczorek – 1,80 zł</a:t>
            </a:r>
            <a:endParaRPr lang="pl-PL" sz="31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 smtClean="0">
                <a:solidFill>
                  <a:schemeClr val="accent6"/>
                </a:solidFill>
              </a:rPr>
              <a:t>Oddział </a:t>
            </a:r>
            <a:r>
              <a:rPr lang="pl-PL" u="sng" dirty="0">
                <a:solidFill>
                  <a:schemeClr val="accent6"/>
                </a:solidFill>
              </a:rPr>
              <a:t>w terenie lokalizacja </a:t>
            </a:r>
            <a:r>
              <a:rPr lang="pl-PL" u="sng" dirty="0" smtClean="0">
                <a:solidFill>
                  <a:schemeClr val="accent6"/>
                </a:solidFill>
              </a:rPr>
              <a:t>II</a:t>
            </a:r>
            <a:endParaRPr lang="pl-PL" u="sng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pl-PL" sz="2000" u="sng" dirty="0" smtClean="0">
                <a:solidFill>
                  <a:schemeClr val="accent6"/>
                </a:solidFill>
              </a:rPr>
              <a:t>Ul. Ciepłownicza 34</a:t>
            </a:r>
            <a:endParaRPr lang="pl-PL" sz="2000" u="sng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pl-PL" dirty="0"/>
              <a:t>Stawka dzienna -  </a:t>
            </a:r>
            <a:r>
              <a:rPr lang="pl-PL" dirty="0" smtClean="0"/>
              <a:t>9 zł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Śniadanie – </a:t>
            </a:r>
            <a:r>
              <a:rPr lang="pl-PL" dirty="0" smtClean="0"/>
              <a:t>2,70 </a:t>
            </a:r>
            <a:r>
              <a:rPr lang="pl-PL" dirty="0"/>
              <a:t>zł</a:t>
            </a:r>
          </a:p>
          <a:p>
            <a:pPr marL="0" indent="0">
              <a:buNone/>
            </a:pPr>
            <a:r>
              <a:rPr lang="pl-PL" dirty="0"/>
              <a:t>Obiad – 4,50 zł</a:t>
            </a:r>
          </a:p>
          <a:p>
            <a:pPr marL="0" indent="0">
              <a:buNone/>
            </a:pPr>
            <a:r>
              <a:rPr lang="pl-PL" dirty="0"/>
              <a:t>Podwieczorek – </a:t>
            </a:r>
            <a:r>
              <a:rPr lang="pl-PL" dirty="0" smtClean="0"/>
              <a:t>1,80</a:t>
            </a:r>
            <a:r>
              <a:rPr lang="pl-PL" dirty="0" smtClean="0"/>
              <a:t> </a:t>
            </a:r>
            <a:r>
              <a:rPr lang="pl-PL" dirty="0"/>
              <a:t>zł</a:t>
            </a:r>
          </a:p>
          <a:p>
            <a:pPr marL="0" indent="0">
              <a:buNone/>
            </a:pPr>
            <a:endParaRPr lang="pl-PL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446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Prawa i obowiązki Rodziców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pl-PL" dirty="0"/>
              <a:t>W przedszkolu rodzice mają w szczególności prawo do:</a:t>
            </a:r>
          </a:p>
          <a:p>
            <a:pPr lvl="0"/>
            <a:r>
              <a:rPr lang="pl-PL" dirty="0"/>
              <a:t>rzetelnej informacji o dziecku i jego rozwoju oraz zachowaniu </a:t>
            </a:r>
            <a:br>
              <a:rPr lang="pl-PL" dirty="0"/>
            </a:br>
            <a:r>
              <a:rPr lang="pl-PL" dirty="0"/>
              <a:t>w grupie rówieśniczej;</a:t>
            </a:r>
          </a:p>
          <a:p>
            <a:pPr lvl="0"/>
            <a:r>
              <a:rPr lang="pl-PL" dirty="0"/>
              <a:t>pomocy ze strony przedszkola w rozwiązywaniu problemów wychowawczych;</a:t>
            </a:r>
          </a:p>
          <a:p>
            <a:pPr lvl="0"/>
            <a:r>
              <a:rPr lang="pl-PL" dirty="0"/>
              <a:t>uzyskiwanie informacji podnoszących ich wiedzę psychologiczno-pedagogiczna;</a:t>
            </a:r>
          </a:p>
          <a:p>
            <a:pPr lvl="0"/>
            <a:r>
              <a:rPr lang="pl-PL" dirty="0"/>
              <a:t>pomoc w kontaktach ze specjalistami: psychologiem, logopedą;</a:t>
            </a:r>
          </a:p>
          <a:p>
            <a:pPr lvl="0"/>
            <a:r>
              <a:rPr lang="pl-PL" dirty="0"/>
              <a:t>zgłaszania uwag i propozycji dotyczących organizacji pracy przedszkola;</a:t>
            </a:r>
          </a:p>
          <a:p>
            <a:pPr lvl="0"/>
            <a:r>
              <a:rPr lang="pl-PL" dirty="0"/>
              <a:t>otrzymywania pomocy pedagogicznej, psychologicznej i innej zgodnie z ich potrzebami;</a:t>
            </a:r>
          </a:p>
          <a:p>
            <a:pPr lvl="0"/>
            <a:r>
              <a:rPr lang="pl-PL" dirty="0"/>
              <a:t>znajomości realizowanego przez nauczycieli programu wychowania przedszkolnego;</a:t>
            </a:r>
          </a:p>
          <a:p>
            <a:pPr lvl="0"/>
            <a:r>
              <a:rPr lang="pl-PL" dirty="0"/>
              <a:t>ochrony danych osobowych;</a:t>
            </a:r>
          </a:p>
          <a:p>
            <a:pPr lvl="0"/>
            <a:r>
              <a:rPr lang="pl-PL" dirty="0"/>
              <a:t>udziału i organizowania wspólnych spotkań z okazji uroczystości i imprez przedszkolnych;</a:t>
            </a:r>
          </a:p>
          <a:p>
            <a:pPr lvl="0"/>
            <a:r>
              <a:rPr lang="pl-PL" dirty="0"/>
              <a:t>wyboru swoich przedstawicieli do Rady Rodziców;</a:t>
            </a:r>
          </a:p>
          <a:p>
            <a:pPr lvl="0"/>
            <a:r>
              <a:rPr lang="pl-PL" dirty="0"/>
              <a:t>zgłaszania uwag i własnych propozycji dotyczących organizacji pracy Przedszkola.</a:t>
            </a:r>
          </a:p>
        </p:txBody>
      </p:sp>
    </p:spTree>
    <p:extLst>
      <p:ext uri="{BB962C8B-B14F-4D97-AF65-F5344CB8AC3E}">
        <p14:creationId xmlns:p14="http://schemas.microsoft.com/office/powerpoint/2010/main" val="2988402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Ramowy rozkład dnia </a:t>
            </a:r>
            <a:br>
              <a:rPr lang="pl-PL" dirty="0" smtClean="0">
                <a:solidFill>
                  <a:srgbClr val="FF0000"/>
                </a:solidFill>
              </a:rPr>
            </a:b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2666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Ramowy rozkład dnia ustalony dla każdej grupy indywidualnie </a:t>
            </a:r>
          </a:p>
          <a:p>
            <a:pPr marL="0" indent="0" algn="ctr">
              <a:buNone/>
            </a:pPr>
            <a:r>
              <a:rPr lang="pl-PL" dirty="0" smtClean="0"/>
              <a:t>do wglądu w załącznikach na stronie internetowej przedszkola: 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przedszkole110.dla przedszkoli.eu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436" y="3167148"/>
            <a:ext cx="7390015" cy="31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330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rgbClr val="FF0000"/>
                </a:solidFill>
              </a:rPr>
              <a:t>Roczny plan pracy</a:t>
            </a:r>
            <a:br>
              <a:rPr lang="pl-PL" sz="3200" b="1" dirty="0" smtClean="0">
                <a:solidFill>
                  <a:srgbClr val="FF0000"/>
                </a:solidFill>
              </a:rPr>
            </a:br>
            <a:r>
              <a:rPr lang="pl-PL" sz="3200" b="1" dirty="0" smtClean="0">
                <a:solidFill>
                  <a:srgbClr val="FF0000"/>
                </a:solidFill>
              </a:rPr>
              <a:t>w roku szkolnym </a:t>
            </a:r>
            <a:r>
              <a:rPr lang="pl-PL" sz="3200" b="1" dirty="0" smtClean="0">
                <a:solidFill>
                  <a:srgbClr val="FF0000"/>
                </a:solidFill>
              </a:rPr>
              <a:t>2021/2022</a:t>
            </a:r>
            <a:r>
              <a:rPr lang="pl-PL" sz="3200" b="1" dirty="0" smtClean="0">
                <a:solidFill>
                  <a:srgbClr val="FF0000"/>
                </a:solidFill>
              </a:rPr>
              <a:t/>
            </a:r>
            <a:br>
              <a:rPr lang="pl-PL" sz="3200" b="1" dirty="0" smtClean="0">
                <a:solidFill>
                  <a:srgbClr val="FF0000"/>
                </a:solidFill>
              </a:rPr>
            </a:br>
            <a:endParaRPr lang="pl-PL" sz="3200" b="1" dirty="0">
              <a:solidFill>
                <a:schemeClr val="accent6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pl-PL" b="1" dirty="0">
                <a:solidFill>
                  <a:schemeClr val="accent6"/>
                </a:solidFill>
              </a:rPr>
              <a:t>Priorytety pracy przedszkola </a:t>
            </a:r>
            <a:endParaRPr lang="pl-PL" b="1" dirty="0" smtClean="0">
              <a:solidFill>
                <a:schemeClr val="accent6"/>
              </a:solidFill>
            </a:endParaRPr>
          </a:p>
          <a:p>
            <a:pPr lvl="0"/>
            <a:r>
              <a:rPr lang="pl-PL" b="1" dirty="0"/>
              <a:t>Wprowadzanie dziecka w świat uniwersalnych wartości</a:t>
            </a:r>
            <a:r>
              <a:rPr lang="pl-PL" sz="2400" b="1" dirty="0"/>
              <a:t>. </a:t>
            </a:r>
            <a:r>
              <a:rPr lang="pl-PL" dirty="0"/>
              <a:t>Wychowanie do wrażliwości na prawdę i dobro. Kształtowanie właściwych postaw szlachetności , zaangażowania społecznego i dbałości o zdrowie.</a:t>
            </a:r>
            <a:endParaRPr lang="pl-PL" sz="2400" dirty="0"/>
          </a:p>
          <a:p>
            <a:pPr lvl="0"/>
            <a:r>
              <a:rPr lang="pl-PL" b="1" dirty="0"/>
              <a:t>„Razem z książką wchodzę w świat</a:t>
            </a:r>
            <a:r>
              <a:rPr lang="pl-PL" dirty="0"/>
              <a:t>” rozwijanie kompetencji czytelniczych wśród dzieci – </a:t>
            </a:r>
            <a:r>
              <a:rPr lang="pl-PL" b="1" dirty="0"/>
              <a:t>Metody czytania</a:t>
            </a:r>
            <a:r>
              <a:rPr lang="pl-PL" dirty="0"/>
              <a:t>- podnoszenie jakości edukacji uwzględniając zróżnicowane potrzeby rozwojowe i edukacyjne dzieci w zakresie nauki czytania.</a:t>
            </a:r>
            <a:r>
              <a:rPr lang="pl-PL" sz="2400" dirty="0"/>
              <a:t> </a:t>
            </a:r>
          </a:p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8602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38699"/>
          </a:xfrm>
        </p:spPr>
        <p:txBody>
          <a:bodyPr>
            <a:noAutofit/>
          </a:bodyPr>
          <a:lstStyle/>
          <a:p>
            <a:r>
              <a:rPr lang="pl-PL" sz="4400" dirty="0" smtClean="0">
                <a:solidFill>
                  <a:srgbClr val="FF0000"/>
                </a:solidFill>
              </a:rPr>
              <a:t>Witamy w nowym roku szkolnym 2021/2022</a:t>
            </a:r>
            <a:endParaRPr lang="pl-PL" sz="4400" dirty="0">
              <a:solidFill>
                <a:srgbClr val="FF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2751513"/>
            <a:ext cx="9144000" cy="1950861"/>
          </a:xfrm>
        </p:spPr>
        <p:txBody>
          <a:bodyPr>
            <a:normAutofit fontScale="70000" lnSpcReduction="20000"/>
          </a:bodyPr>
          <a:lstStyle/>
          <a:p>
            <a:r>
              <a:rPr lang="pl-PL" sz="2800" b="1" dirty="0"/>
              <a:t>Serdecznie witamy po wakacjach wszystkich przedszkolaków i ich </a:t>
            </a:r>
            <a:r>
              <a:rPr lang="pl-PL" sz="2800" b="1" dirty="0" smtClean="0"/>
              <a:t>rodziców oraz dzieci, </a:t>
            </a:r>
            <a:r>
              <a:rPr lang="pl-PL" sz="2800" b="1" dirty="0"/>
              <a:t>które po raz pierwszy do nas zawitają .</a:t>
            </a:r>
            <a:endParaRPr lang="pl-PL" sz="2800" dirty="0"/>
          </a:p>
          <a:p>
            <a:r>
              <a:rPr lang="pl-PL" sz="2800" b="1" dirty="0"/>
              <a:t>Już </a:t>
            </a:r>
            <a:r>
              <a:rPr lang="pl-PL" sz="2800" b="1" dirty="0" smtClean="0"/>
              <a:t>1 </a:t>
            </a:r>
            <a:r>
              <a:rPr lang="pl-PL" sz="2800" b="1" dirty="0"/>
              <a:t>września </a:t>
            </a:r>
            <a:r>
              <a:rPr lang="pl-PL" sz="2800" b="1" dirty="0" smtClean="0"/>
              <a:t>zapraszamy nasze </a:t>
            </a:r>
            <a:r>
              <a:rPr lang="pl-PL" sz="2800" b="1" dirty="0"/>
              <a:t>dzieci na pierwszy dzień zabawy w naszym przedszkolu .  </a:t>
            </a:r>
            <a:endParaRPr lang="pl-PL" sz="2800" dirty="0"/>
          </a:p>
          <a:p>
            <a:r>
              <a:rPr lang="pl-PL" sz="2800" b="1" dirty="0"/>
              <a:t>Wszystkim Milusińskim </a:t>
            </a:r>
            <a:r>
              <a:rPr lang="pl-PL" sz="2800" b="1" dirty="0" smtClean="0"/>
              <a:t>życzymy, </a:t>
            </a:r>
            <a:r>
              <a:rPr lang="pl-PL" sz="2800" b="1" dirty="0"/>
              <a:t>aby czas spędzony w przedszkolu </a:t>
            </a:r>
            <a:r>
              <a:rPr lang="pl-PL" sz="2800" b="1" dirty="0" smtClean="0"/>
              <a:t>upływał na </a:t>
            </a:r>
            <a:r>
              <a:rPr lang="pl-PL" sz="2800" b="1" dirty="0"/>
              <a:t>wesołej i radosnej zabawie, a </a:t>
            </a:r>
            <a:r>
              <a:rPr lang="pl-PL" sz="2800" b="1" dirty="0" smtClean="0"/>
              <a:t>współpraca z rodzicami dawała wszystkim satysfakcję.</a:t>
            </a:r>
            <a:endParaRPr lang="pl-PL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559049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Planowane uroczystości przedszkolne</a:t>
            </a:r>
            <a:endParaRPr lang="pl-PL" dirty="0">
              <a:solidFill>
                <a:srgbClr val="FF000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999173"/>
              </p:ext>
            </p:extLst>
          </p:nvPr>
        </p:nvGraphicFramePr>
        <p:xfrm>
          <a:off x="1921565" y="1298707"/>
          <a:ext cx="8176592" cy="5314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76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>
                          <a:effectLst/>
                        </a:rPr>
                        <a:t>Pasowanie na przedszkolaka</a:t>
                      </a:r>
                      <a:endParaRPr lang="pl-PL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>
                          <a:effectLst/>
                        </a:rPr>
                        <a:t>Sprzątanie świata </a:t>
                      </a:r>
                      <a:endParaRPr lang="pl-PL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>
                          <a:effectLst/>
                        </a:rPr>
                        <a:t>Dzień Pluszowego Misia</a:t>
                      </a:r>
                      <a:endParaRPr lang="pl-PL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>
                          <a:effectLst/>
                        </a:rPr>
                        <a:t>Andrzejki</a:t>
                      </a:r>
                      <a:endParaRPr lang="pl-PL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>
                          <a:effectLst/>
                        </a:rPr>
                        <a:t>Mikołajki </a:t>
                      </a:r>
                      <a:endParaRPr lang="pl-PL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>
                          <a:effectLst/>
                        </a:rPr>
                        <a:t>Spotkanie wigilijne </a:t>
                      </a:r>
                      <a:endParaRPr lang="pl-PL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 dirty="0">
                          <a:effectLst/>
                        </a:rPr>
                        <a:t>Bal karnawałowy </a:t>
                      </a:r>
                      <a:endParaRPr lang="pl-PL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>
                          <a:effectLst/>
                        </a:rPr>
                        <a:t>Biesiada z Babcią i Dziadkiem</a:t>
                      </a:r>
                      <a:endParaRPr lang="pl-PL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 dirty="0">
                          <a:effectLst/>
                        </a:rPr>
                        <a:t>Dzień </a:t>
                      </a:r>
                      <a:r>
                        <a:rPr lang="pl-PL" sz="1800" kern="100" dirty="0" smtClean="0">
                          <a:effectLst/>
                        </a:rPr>
                        <a:t>Praw Dziecka</a:t>
                      </a:r>
                      <a:endParaRPr lang="pl-PL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>
                          <a:effectLst/>
                        </a:rPr>
                        <a:t>Wielkanocny poranek</a:t>
                      </a:r>
                      <a:endParaRPr lang="pl-PL" sz="1800" kern="10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 dirty="0">
                          <a:effectLst/>
                        </a:rPr>
                        <a:t>Światowy Dzień Ziemi </a:t>
                      </a:r>
                      <a:endParaRPr lang="pl-PL" sz="1800" kern="1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532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Dzień Rodziny</a:t>
                      </a:r>
                      <a:endParaRPr lang="pl-PL" dirty="0"/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902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800" kern="100" dirty="0" smtClean="0">
                          <a:effectLst/>
                          <a:latin typeface="+mn-lt"/>
                          <a:ea typeface="Lucida Sans Unicode" panose="020B0602030504020204" pitchFamily="34" charset="0"/>
                        </a:rPr>
                        <a:t>Zakończenie Roku szkolnego</a:t>
                      </a:r>
                      <a:endParaRPr lang="pl-PL" sz="1800" kern="100" dirty="0">
                        <a:effectLst/>
                        <a:latin typeface="+mn-lt"/>
                        <a:ea typeface="Lucida Sans Unicode" panose="020B0602030504020204" pitchFamily="34" charset="0"/>
                      </a:endParaRPr>
                    </a:p>
                  </a:txBody>
                  <a:tcPr marL="36195" marR="36195" marT="36195" marB="3619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828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2770"/>
          </a:xfrm>
        </p:spPr>
        <p:txBody>
          <a:bodyPr>
            <a:normAutofit/>
          </a:bodyPr>
          <a:lstStyle/>
          <a:p>
            <a:pPr algn="ctr"/>
            <a:r>
              <a:rPr lang="pl-PL" sz="2000" dirty="0" smtClean="0">
                <a:solidFill>
                  <a:srgbClr val="FF0000"/>
                </a:solidFill>
              </a:rPr>
              <a:t>Wnioski z nadzoru pedagogicznego za rok szkolny </a:t>
            </a:r>
            <a:r>
              <a:rPr lang="pl-PL" sz="2000" dirty="0" smtClean="0">
                <a:solidFill>
                  <a:srgbClr val="FF0000"/>
                </a:solidFill>
              </a:rPr>
              <a:t>2021/2022</a:t>
            </a:r>
            <a:endParaRPr lang="pl-PL" sz="20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774" y="768626"/>
            <a:ext cx="12046226" cy="5420139"/>
          </a:xfrm>
        </p:spPr>
        <p:txBody>
          <a:bodyPr>
            <a:noAutofit/>
          </a:bodyPr>
          <a:lstStyle/>
          <a:p>
            <a:pPr lvl="0"/>
            <a:r>
              <a:rPr lang="pl-PL" sz="1400" dirty="0"/>
              <a:t>Nauczyciele powinni systematycznie poznawać nowe możliwości oferowane przez różnorodne aplikacje, z których dotychczas korzystali, by doskonalić swoje umiejętności, urozmaicać ofertę zajęć oraz przygotować dzieci do bezpiecznego korzystania z technologii informacyjno-komunikacyjnej. Powinni także podjąć większe starania o przygotowanie zajęć z wykorzystaniem pomocy multimedialnych.</a:t>
            </a:r>
          </a:p>
          <a:p>
            <a:pPr lvl="0"/>
            <a:r>
              <a:rPr lang="pl-PL" sz="1400" dirty="0"/>
              <a:t>Motywowanie nauczycieli do doskonalenia i rozwoju zawodowego szczególnie w ramach zdobywania kompetencji do prowadzenia zajęć z języka angielskiego</a:t>
            </a:r>
          </a:p>
          <a:p>
            <a:pPr lvl="0"/>
            <a:r>
              <a:rPr lang="pl-PL" sz="1400" dirty="0"/>
              <a:t>Nauczyciele powinni tworzyć innowacyjne rozwiązania metodyczne ( wykorzystanie materiałów opracowanych po szkoleniu „Metody aktywizujące w pracy nauczyciela wychowania przedszkolnego”) i poprzez nie  rozwijać samodzielność i kreatywność dzieci. </a:t>
            </a:r>
          </a:p>
          <a:p>
            <a:pPr lvl="0"/>
            <a:r>
              <a:rPr lang="pl-PL" sz="1400" dirty="0"/>
              <a:t>Należy zorganizować szkolenie dla członków rady pedagogicznej na temat jakości prowadzenia zajęć w przedszkolu – ze szczególnym zwróceniem uwagi na formułowanie i realizację celów operacyjnych oraz strukturę zajęć (korelacja treści, przemienność form organizacyjnych, element podsumowania – ewaluacji)</a:t>
            </a:r>
          </a:p>
          <a:p>
            <a:pPr lvl="0"/>
            <a:r>
              <a:rPr lang="pl-PL" sz="1400" dirty="0"/>
              <a:t>Należy włączyć do obserwacji elementy związane z indywidualizacją pracy z dziećmi, szczególnie w przypadku dzieci objętych pomocą psychologiczno-pedagogiczną</a:t>
            </a:r>
          </a:p>
          <a:p>
            <a:pPr lvl="0"/>
            <a:r>
              <a:rPr lang="pl-PL" sz="1400" dirty="0"/>
              <a:t>monitorować rozwój i doskonalenie kompetencji wychowawczych nauczycieli; </a:t>
            </a:r>
          </a:p>
          <a:p>
            <a:pPr lvl="0"/>
            <a:r>
              <a:rPr lang="pl-PL" sz="1400" dirty="0"/>
              <a:t>wzmocnić kompetencje nauczycieli dotyczące określania mocnych stron, predyspozycji, zainteresowań i uzdolnień dzieci;</a:t>
            </a:r>
          </a:p>
          <a:p>
            <a:pPr lvl="0"/>
            <a:r>
              <a:rPr lang="pl-PL" sz="1400" dirty="0"/>
              <a:t>Należy w przyszłym roku dodać kontrolę bezpiecznej organizacji i prowadzenia dokumentacji wycieczek oraz wyjść poza teren przedszkola</a:t>
            </a:r>
          </a:p>
          <a:p>
            <a:pPr lvl="0"/>
            <a:r>
              <a:rPr lang="pl-PL" sz="1400" dirty="0"/>
              <a:t>W dokumentacji nauczyciela należy opracować tygodniowe rozkłady rodzajów prowadzonych zajęć we  wszystkich grupach; systematycznie dokonywać wpisów wg obowiązujących zasad, założyć indywidualne teczki osiągnięć dla dzieci wymagających pomocy </a:t>
            </a:r>
            <a:r>
              <a:rPr lang="pl-PL" sz="1400" dirty="0" err="1"/>
              <a:t>psychologiczno</a:t>
            </a:r>
            <a:r>
              <a:rPr lang="pl-PL" sz="1400" dirty="0"/>
              <a:t> – pedagogicznej (gromadzona dokumentacja przez wszystkie lata pobytu dziecka w przedszkolu)</a:t>
            </a:r>
          </a:p>
          <a:p>
            <a:pPr lvl="0"/>
            <a:r>
              <a:rPr lang="pl-PL" sz="1400" dirty="0"/>
              <a:t>Położyć większy nacisk na realizację dotyczącą:</a:t>
            </a:r>
          </a:p>
          <a:p>
            <a:pPr lvl="1"/>
            <a:r>
              <a:rPr lang="en-US" sz="1400" dirty="0" err="1"/>
              <a:t>kształcenia</a:t>
            </a:r>
            <a:r>
              <a:rPr lang="en-US" sz="1400" dirty="0"/>
              <a:t> </a:t>
            </a:r>
            <a:r>
              <a:rPr lang="en-US" sz="1400" dirty="0" err="1"/>
              <a:t>umiejętności</a:t>
            </a:r>
            <a:r>
              <a:rPr lang="en-US" sz="1400" dirty="0"/>
              <a:t> </a:t>
            </a:r>
            <a:r>
              <a:rPr lang="en-US" sz="1400" dirty="0" err="1"/>
              <a:t>czytelniczych</a:t>
            </a:r>
            <a:r>
              <a:rPr lang="en-US" sz="1400" dirty="0"/>
              <a:t>, </a:t>
            </a:r>
            <a:r>
              <a:rPr lang="en-US" sz="1400" dirty="0" err="1"/>
              <a:t>grafomotorycznych</a:t>
            </a:r>
            <a:r>
              <a:rPr lang="en-US" sz="1400" dirty="0"/>
              <a:t>, </a:t>
            </a:r>
            <a:endParaRPr lang="pl-PL" sz="1400" dirty="0"/>
          </a:p>
          <a:p>
            <a:pPr lvl="1"/>
            <a:r>
              <a:rPr lang="en-US" sz="1400" dirty="0"/>
              <a:t> </a:t>
            </a:r>
            <a:r>
              <a:rPr lang="en-US" sz="1400" dirty="0" err="1"/>
              <a:t>prowadzenia</a:t>
            </a:r>
            <a:r>
              <a:rPr lang="en-US" sz="1400" dirty="0"/>
              <a:t> </a:t>
            </a:r>
            <a:r>
              <a:rPr lang="en-US" sz="1400" dirty="0" err="1"/>
              <a:t>ćwiczeń</a:t>
            </a:r>
            <a:r>
              <a:rPr lang="en-US" sz="1400" dirty="0"/>
              <a:t> </a:t>
            </a:r>
            <a:r>
              <a:rPr lang="en-US" sz="1400" dirty="0" err="1"/>
              <a:t>logopedycznych</a:t>
            </a:r>
            <a:endParaRPr lang="pl-PL" sz="1400" dirty="0"/>
          </a:p>
          <a:p>
            <a:pPr lvl="1"/>
            <a:r>
              <a:rPr lang="en-US" sz="1400" dirty="0"/>
              <a:t> </a:t>
            </a:r>
            <a:r>
              <a:rPr lang="en-US" sz="1400" dirty="0" err="1"/>
              <a:t>treści</a:t>
            </a:r>
            <a:r>
              <a:rPr lang="en-US" sz="1400" dirty="0"/>
              <a:t> </a:t>
            </a:r>
            <a:r>
              <a:rPr lang="en-US" sz="1400" dirty="0" err="1"/>
              <a:t>przyrodniczych</a:t>
            </a:r>
            <a:endParaRPr lang="pl-PL" sz="1400" dirty="0"/>
          </a:p>
          <a:p>
            <a:pPr lvl="1"/>
            <a:r>
              <a:rPr lang="pl-PL" sz="1400" dirty="0"/>
              <a:t>kształtowania postaw w ramach edukacji emocjonalnej ( m.in. radzenia sobie z emocjami, zabawy wyciszające)</a:t>
            </a:r>
          </a:p>
          <a:p>
            <a:pPr marL="0" indent="0" fontAlgn="base">
              <a:buNone/>
            </a:pPr>
            <a:r>
              <a:rPr lang="pl-PL" sz="1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68633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Zajęcia dodatkowe w przedszkolu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Religia – dzieci 5,6 letnie</a:t>
            </a:r>
          </a:p>
          <a:p>
            <a:r>
              <a:rPr lang="pl-PL" dirty="0" smtClean="0"/>
              <a:t>Gimnastyka korekcyjna</a:t>
            </a:r>
          </a:p>
          <a:p>
            <a:r>
              <a:rPr lang="pl-PL" dirty="0" smtClean="0"/>
              <a:t>Zajęcia taneczne</a:t>
            </a:r>
          </a:p>
          <a:p>
            <a:r>
              <a:rPr lang="pl-PL" dirty="0" smtClean="0"/>
              <a:t>Warsztaty okazjonalne: zajęcia teatralne, zajęcia ceramiczne, zajęcia sportowe, warsztaty muzyczne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2055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Prosimy Rodziców o podpisanie dokumentów: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Zgoda na udział dziecka w zajęciach dodatkowych</a:t>
            </a:r>
          </a:p>
          <a:p>
            <a:r>
              <a:rPr lang="pl-PL" dirty="0" smtClean="0"/>
              <a:t>Wniosek o organizację zajęć dodatkowych z religii</a:t>
            </a:r>
          </a:p>
          <a:p>
            <a:r>
              <a:rPr lang="pl-PL" dirty="0" smtClean="0"/>
              <a:t>Deklaracja Rodziców do informowania przedszkola o zmianie miejsca zamieszkania</a:t>
            </a:r>
          </a:p>
          <a:p>
            <a:r>
              <a:rPr lang="pl-PL" dirty="0" smtClean="0"/>
              <a:t>Zgoda na przeprowadzenie badań oraz udział w zajęciach specjalistycznych (logopeda, psycholog)</a:t>
            </a:r>
          </a:p>
          <a:p>
            <a:r>
              <a:rPr lang="pl-PL" dirty="0" smtClean="0"/>
              <a:t>Zgoda na fotografowanie i filmowanie dziecka oraz publikację wizerunku dziecka na stronie internetowej przedszkola</a:t>
            </a:r>
          </a:p>
          <a:p>
            <a:r>
              <a:rPr lang="pl-PL" dirty="0" smtClean="0"/>
              <a:t>Oświadczenie o zapoznaniu i przestrzeganiu zapisów statutowych</a:t>
            </a:r>
          </a:p>
          <a:p>
            <a:r>
              <a:rPr lang="pl-PL" dirty="0" smtClean="0"/>
              <a:t>Zgoda na udzielenie pomocy medycznej i wezwanie karetki pogotowia</a:t>
            </a:r>
          </a:p>
          <a:p>
            <a:r>
              <a:rPr lang="pl-PL" dirty="0" smtClean="0"/>
              <a:t>Zgoda na przetwarzanie danych osobowych</a:t>
            </a:r>
          </a:p>
          <a:p>
            <a:r>
              <a:rPr lang="pl-PL" dirty="0" smtClean="0"/>
              <a:t>Zgoda na spacery i wycieczki poza teren przedszkola</a:t>
            </a:r>
          </a:p>
          <a:p>
            <a:r>
              <a:rPr lang="pl-PL" dirty="0" smtClean="0"/>
              <a:t>Zgoda na przejazd komunikacją miejską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4231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Procedura bezpieczeństwa</a:t>
            </a:r>
            <a:br>
              <a:rPr lang="pl-PL" dirty="0" smtClean="0">
                <a:solidFill>
                  <a:srgbClr val="FF0000"/>
                </a:solidFill>
              </a:rPr>
            </a:br>
            <a:r>
              <a:rPr lang="pl-PL" dirty="0" smtClean="0">
                <a:solidFill>
                  <a:srgbClr val="FF0000"/>
                </a:solidFill>
              </a:rPr>
              <a:t> w czasie pandemii COVID 19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200" dirty="0" smtClean="0"/>
              <a:t>Procedura bezpieczeństwa w całości jest udostępniona na stronie internetowej głównego przedszkola: </a:t>
            </a:r>
            <a:r>
              <a:rPr lang="pl-PL" sz="3200" dirty="0" smtClean="0">
                <a:solidFill>
                  <a:schemeClr val="accent2">
                    <a:lumMod val="75000"/>
                  </a:schemeClr>
                </a:solidFill>
              </a:rPr>
              <a:t>przedszkole110.dlaprzedszkoli.eu</a:t>
            </a:r>
          </a:p>
          <a:p>
            <a:r>
              <a:rPr lang="pl-PL" sz="3200" dirty="0" smtClean="0"/>
              <a:t>Prosimy o zapoznanie Rodziców z procedurą zgodnie z lokalizacją  oddziału do którego uczęszcza Państwa dziecko</a:t>
            </a:r>
          </a:p>
          <a:p>
            <a:pPr marL="0" indent="0">
              <a:buNone/>
            </a:pPr>
            <a:endParaRPr lang="pl-PL" sz="32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0373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Zasady współpracy z rodzicami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Uczestnictwo rodziców w charakterze obserwatorów zajęć otwartych w grupach</a:t>
            </a:r>
          </a:p>
          <a:p>
            <a:r>
              <a:rPr lang="pl-PL" dirty="0" smtClean="0"/>
              <a:t>Uczestnictwo w uroczystościach przedszkolnych, imprezach i wycieczkach</a:t>
            </a:r>
            <a:endParaRPr lang="pl-PL" dirty="0"/>
          </a:p>
          <a:p>
            <a:r>
              <a:rPr lang="pl-PL" dirty="0" smtClean="0"/>
              <a:t>Zapoznanie rodziców z ustalonymi godzinami spotkań i konsultacji z nauczycielami w grupach (wg harmonogramu)</a:t>
            </a:r>
          </a:p>
          <a:p>
            <a:r>
              <a:rPr lang="pl-PL" dirty="0" smtClean="0"/>
              <a:t>Zapoznanie z prowadzonymi w przedszkolu innowacjami pedagogicznymi</a:t>
            </a:r>
          </a:p>
          <a:p>
            <a:r>
              <a:rPr lang="pl-PL" dirty="0" smtClean="0"/>
              <a:t>Zachęcanie do śledzenia strony internetowej przedszkola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01130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 </a:t>
            </a:r>
            <a:r>
              <a:rPr lang="pl-PL" dirty="0" smtClean="0">
                <a:solidFill>
                  <a:srgbClr val="FF0000"/>
                </a:solidFill>
              </a:rPr>
              <a:t>Dzieci 6 letnie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Przypominamy Rodzicom o obowiązku  poinformowania  </a:t>
            </a:r>
            <a:r>
              <a:rPr lang="pl-PL" dirty="0"/>
              <a:t>s</a:t>
            </a:r>
            <a:r>
              <a:rPr lang="pl-PL" dirty="0" smtClean="0"/>
              <a:t>zkoły obwodowej o odbywaniu obowiązku rocznego przygotowania przedszkolnego</a:t>
            </a:r>
          </a:p>
          <a:p>
            <a:r>
              <a:rPr lang="pl-PL" dirty="0" smtClean="0"/>
              <a:t>Prosimy o poinformowanie nauczycieli grup o lokalizacji szkoły obwodowej zgodnie z adresem zameldowania dziecka</a:t>
            </a:r>
          </a:p>
          <a:p>
            <a:r>
              <a:rPr lang="pl-PL" dirty="0" smtClean="0"/>
              <a:t>Przedszkole wystosuje odpowiednie zaświadczenie i dostarczy do zdeklarowanej przez rodzica szkoły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4260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6379"/>
            <a:ext cx="9144000" cy="739832"/>
          </a:xfrm>
        </p:spPr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sz="2200" dirty="0"/>
              <a:t>Szanowni Państwo,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922713"/>
            <a:ext cx="9144000" cy="4335087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pl-PL" sz="4800" dirty="0" smtClean="0"/>
              <a:t>               </a:t>
            </a:r>
            <a:r>
              <a:rPr lang="pl-PL" sz="4800" dirty="0"/>
              <a:t>Informuję Państwa, że ze względu na zapobieganie, przeciwdziałanie i zwalczanie COVID-19 w roku szkolnym </a:t>
            </a:r>
            <a:r>
              <a:rPr lang="pl-PL" sz="4800" dirty="0" smtClean="0"/>
              <a:t>2021/22 </a:t>
            </a:r>
            <a:r>
              <a:rPr lang="pl-PL" sz="4800" dirty="0" smtClean="0"/>
              <a:t>dyrektor placówki może </a:t>
            </a:r>
            <a:r>
              <a:rPr lang="pl-PL" sz="4800" dirty="0"/>
              <a:t>ograniczyć w całości lub w części funkcjonowanie </a:t>
            </a:r>
            <a:r>
              <a:rPr lang="pl-PL" sz="4800" dirty="0" smtClean="0"/>
              <a:t>przedszkola. </a:t>
            </a:r>
            <a:r>
              <a:rPr lang="pl-PL" sz="4800" dirty="0"/>
              <a:t>Mogą zostać zawieszone wszystkie lub poszczególne </a:t>
            </a:r>
            <a:r>
              <a:rPr lang="pl-PL" sz="4800" dirty="0" smtClean="0"/>
              <a:t>oddziały, </a:t>
            </a:r>
            <a:r>
              <a:rPr lang="pl-PL" sz="4800" dirty="0"/>
              <a:t>jeśli pojawi się zagrożenie zdrowia uczniów ze względu na aktualną sytuację epidemiologiczną. Dyrektor będzie mógł ograniczyć funkcjonowanie </a:t>
            </a:r>
            <a:r>
              <a:rPr lang="pl-PL" sz="4800" dirty="0" smtClean="0"/>
              <a:t>przedszkola </a:t>
            </a:r>
            <a:r>
              <a:rPr lang="pl-PL" sz="4800" dirty="0"/>
              <a:t>za zgodą organu prowadzącego i po uzyskaniu pozytywnej opinii właściwego państwowego powiatowego inspektora sanitarnego. Zawieszenie </a:t>
            </a:r>
            <a:r>
              <a:rPr lang="pl-PL" sz="4800" dirty="0" smtClean="0"/>
              <a:t>działalności  </a:t>
            </a:r>
            <a:r>
              <a:rPr lang="pl-PL" sz="4800" dirty="0"/>
              <a:t>może dotyczyć </a:t>
            </a:r>
            <a:r>
              <a:rPr lang="pl-PL" sz="4800" dirty="0" smtClean="0"/>
              <a:t>oddziału, oddziałów ze względu na lokalizację oraz całego przedszkola. </a:t>
            </a:r>
            <a:r>
              <a:rPr lang="pl-PL" sz="4800" dirty="0"/>
              <a:t>Jeśli </a:t>
            </a:r>
            <a:r>
              <a:rPr lang="pl-PL" sz="4800" dirty="0" smtClean="0"/>
              <a:t>zostanie  zawieszona działalność lub wyłączenie oddziału  , </a:t>
            </a:r>
            <a:r>
              <a:rPr lang="pl-PL" sz="4800" dirty="0"/>
              <a:t>to te zajęcia będą realizowane </a:t>
            </a:r>
            <a:r>
              <a:rPr lang="pl-PL" sz="4800" dirty="0" smtClean="0"/>
              <a:t>z dziećmi z </a:t>
            </a:r>
            <a:r>
              <a:rPr lang="pl-PL" sz="4800" dirty="0"/>
              <a:t>wykorzystaniem metod i technik kształcenia na odległość. </a:t>
            </a:r>
          </a:p>
          <a:p>
            <a:pPr algn="l"/>
            <a:r>
              <a:rPr lang="pl-PL" dirty="0" smtClean="0"/>
              <a:t> </a:t>
            </a:r>
          </a:p>
          <a:p>
            <a:r>
              <a:rPr lang="pl-PL" sz="4800" dirty="0" smtClean="0">
                <a:solidFill>
                  <a:srgbClr val="FF0000"/>
                </a:solidFill>
              </a:rPr>
              <a:t>Dyrektor przedszkola zwraca się do Państwa z prośbą o:</a:t>
            </a:r>
          </a:p>
          <a:p>
            <a:pPr algn="l"/>
            <a:r>
              <a:rPr lang="pl-PL" sz="4800" dirty="0" smtClean="0"/>
              <a:t>1) </a:t>
            </a:r>
            <a:r>
              <a:rPr lang="pl-PL" sz="4800" dirty="0"/>
              <a:t>rzetelne informowanie </a:t>
            </a:r>
            <a:r>
              <a:rPr lang="pl-PL" sz="4800" dirty="0" smtClean="0"/>
              <a:t>nauczycieli</a:t>
            </a:r>
            <a:r>
              <a:rPr lang="pl-PL" sz="4800" dirty="0"/>
              <a:t> </a:t>
            </a:r>
            <a:r>
              <a:rPr lang="pl-PL" sz="4800" dirty="0" smtClean="0"/>
              <a:t>oraz dyrektora  o </a:t>
            </a:r>
            <a:r>
              <a:rPr lang="pl-PL" sz="4800" dirty="0"/>
              <a:t>zagrożeniu zdrowia dzieci spowodowanym przez COVID-19, w każdym czasie, kiedy w ocenie Państwa takie zagrożenie pojawi się dla dziecka w rodzinie, w zakładzie pracy Rodziców, w bliskiej grupie sąsiedzkiej, w grupie rówieśniczej dzieci i dziecko będzie miało kontakt z osobą chorą, w rodzinie pojawi się osoba chora, rodzina będzie przebywać w okresie kwarantanny lub  w izolacji. </a:t>
            </a:r>
            <a:r>
              <a:rPr lang="pl-PL" sz="4800" dirty="0" smtClean="0"/>
              <a:t>Informacje </a:t>
            </a:r>
            <a:r>
              <a:rPr lang="pl-PL" sz="4800" dirty="0"/>
              <a:t>należy przekazywać </a:t>
            </a:r>
            <a:r>
              <a:rPr lang="pl-PL" sz="4800" dirty="0" smtClean="0"/>
              <a:t>w </a:t>
            </a:r>
            <a:r>
              <a:rPr lang="pl-PL" sz="4800" dirty="0"/>
              <a:t>każdy dostępny dla Państwa sposób: telefonicznie, drogą elektroniczną, w bezpośrednim kontakcie przez osoby niezarażone</a:t>
            </a:r>
            <a:r>
              <a:rPr lang="pl-PL" sz="4800" dirty="0" smtClean="0"/>
              <a:t>;</a:t>
            </a:r>
            <a:r>
              <a:rPr lang="pl-PL" sz="4800" dirty="0"/>
              <a:t> </a:t>
            </a:r>
          </a:p>
          <a:p>
            <a:pPr algn="l"/>
            <a:r>
              <a:rPr lang="pl-PL" sz="4800" dirty="0"/>
              <a:t>2) wzmacnianie </a:t>
            </a:r>
            <a:r>
              <a:rPr lang="pl-PL" sz="4800" dirty="0" err="1"/>
              <a:t>zachowań</a:t>
            </a:r>
            <a:r>
              <a:rPr lang="pl-PL" sz="4800" dirty="0"/>
              <a:t> swoich dzieci, które dotyczą stosowania zasad funkcjonowania  w </a:t>
            </a:r>
            <a:r>
              <a:rPr lang="pl-PL" sz="4800" dirty="0" smtClean="0"/>
              <a:t>przedszkolu, </a:t>
            </a:r>
            <a:r>
              <a:rPr lang="pl-PL" sz="4800" dirty="0"/>
              <a:t>w czasie epidemii od dnia 1 września </a:t>
            </a:r>
            <a:r>
              <a:rPr lang="pl-PL" sz="4800" dirty="0" smtClean="0"/>
              <a:t>2021 </a:t>
            </a:r>
            <a:r>
              <a:rPr lang="pl-PL" sz="4800" dirty="0"/>
              <a:t>r., co będzie bardzo pomocne dla nauczycieli w codziennym funkcjonowaniu </a:t>
            </a:r>
            <a:r>
              <a:rPr lang="pl-PL" sz="4800" dirty="0" smtClean="0"/>
              <a:t>dzieci w placówce i </a:t>
            </a:r>
            <a:r>
              <a:rPr lang="pl-PL" sz="4800" dirty="0" err="1" smtClean="0"/>
              <a:t>i</a:t>
            </a:r>
            <a:r>
              <a:rPr lang="pl-PL" sz="4800" dirty="0" smtClean="0"/>
              <a:t> </a:t>
            </a:r>
            <a:r>
              <a:rPr lang="pl-PL" sz="4800" dirty="0"/>
              <a:t>dodatkowo wzmocni bezpieczeństwo Państwa dzieci.</a:t>
            </a:r>
          </a:p>
          <a:p>
            <a:pPr algn="l"/>
            <a:r>
              <a:rPr lang="pl-PL" sz="4800" dirty="0" smtClean="0"/>
              <a:t>Procedura bezpieczeństwa w czasie pandemii COWID </a:t>
            </a:r>
            <a:r>
              <a:rPr lang="pl-PL" sz="4800" dirty="0" smtClean="0"/>
              <a:t>19 od </a:t>
            </a:r>
            <a:r>
              <a:rPr lang="pl-PL" sz="4800" dirty="0"/>
              <a:t>dnia 1 września 2020 r. </a:t>
            </a:r>
            <a:r>
              <a:rPr lang="pl-PL" sz="4800" dirty="0" smtClean="0"/>
              <a:t>(wniesione zmiany 1.09.2021)opracowane </a:t>
            </a:r>
            <a:r>
              <a:rPr lang="pl-PL" sz="4800" dirty="0"/>
              <a:t>przez </a:t>
            </a:r>
            <a:r>
              <a:rPr lang="pl-PL" sz="4800" dirty="0" smtClean="0"/>
              <a:t>dyrektora przedszkola znajdują </a:t>
            </a:r>
            <a:r>
              <a:rPr lang="pl-PL" sz="4800" dirty="0"/>
              <a:t>się na stronie internetowej </a:t>
            </a:r>
            <a:r>
              <a:rPr lang="pl-PL" sz="4800" dirty="0" smtClean="0"/>
              <a:t>placówki głównej. </a:t>
            </a:r>
            <a:r>
              <a:rPr lang="pl-PL" sz="4800" dirty="0" smtClean="0">
                <a:solidFill>
                  <a:schemeClr val="accent6"/>
                </a:solidFill>
              </a:rPr>
              <a:t>Zwracam </a:t>
            </a:r>
            <a:r>
              <a:rPr lang="pl-PL" sz="4800" dirty="0">
                <a:solidFill>
                  <a:schemeClr val="accent6"/>
                </a:solidFill>
              </a:rPr>
              <a:t>uwagę Państwa na konieczność zapoznania się z tym zasadami. </a:t>
            </a:r>
            <a:r>
              <a:rPr lang="pl-PL" sz="4800" dirty="0" smtClean="0">
                <a:solidFill>
                  <a:schemeClr val="accent6"/>
                </a:solidFill>
              </a:rPr>
              <a:t> </a:t>
            </a:r>
            <a:endParaRPr lang="pl-PL" sz="4800" dirty="0">
              <a:solidFill>
                <a:schemeClr val="accent6"/>
              </a:solidFill>
            </a:endParaRPr>
          </a:p>
          <a:p>
            <a:r>
              <a:rPr lang="pl-PL" sz="3200" i="1" dirty="0" smtClean="0"/>
              <a:t>Podstawa </a:t>
            </a:r>
            <a:r>
              <a:rPr lang="pl-PL" sz="3200" i="1" dirty="0"/>
              <a:t>prawna: </a:t>
            </a:r>
            <a:r>
              <a:rPr lang="pl-PL" sz="3200" dirty="0"/>
              <a:t> </a:t>
            </a:r>
          </a:p>
          <a:p>
            <a:r>
              <a:rPr lang="pl-PL" sz="3200" i="1" dirty="0"/>
              <a:t>1) </a:t>
            </a:r>
            <a:r>
              <a:rPr lang="pl-PL" sz="3200" i="1" dirty="0" err="1"/>
              <a:t>rozp</a:t>
            </a:r>
            <a:r>
              <a:rPr lang="pl-PL" sz="3200" i="1" dirty="0"/>
              <a:t>. MEN z dnia 12 sierpnia 2020 r. w sprawie czasowego ograniczenia funkcjonowania jednostek systemu oświaty w związku z zapobieganiem, przeciwdziałaniem i zwalczaniem COVID-19 (Dz. U. z 2020 r. poz. </a:t>
            </a:r>
            <a:r>
              <a:rPr lang="pl-PL" sz="3200" i="1" dirty="0" smtClean="0"/>
              <a:t>389</a:t>
            </a:r>
            <a:r>
              <a:rPr lang="pl-PL" sz="3200" i="1" dirty="0"/>
              <a:t>);</a:t>
            </a:r>
            <a:endParaRPr lang="pl-PL" sz="3200" dirty="0"/>
          </a:p>
          <a:p>
            <a:r>
              <a:rPr lang="pl-PL" sz="3200" i="1" dirty="0"/>
              <a:t> </a:t>
            </a:r>
            <a:endParaRPr lang="pl-PL" sz="3200" dirty="0"/>
          </a:p>
          <a:p>
            <a:r>
              <a:rPr lang="pl-PL" sz="3200" i="1" dirty="0"/>
              <a:t>2) </a:t>
            </a:r>
            <a:r>
              <a:rPr lang="pl-PL" sz="3200" i="1" dirty="0" err="1"/>
              <a:t>rozp</a:t>
            </a:r>
            <a:r>
              <a:rPr lang="pl-PL" sz="3200" i="1" dirty="0"/>
              <a:t>. </a:t>
            </a:r>
            <a:r>
              <a:rPr lang="pl-PL" sz="3200" i="1" dirty="0" err="1"/>
              <a:t>MENiS</a:t>
            </a:r>
            <a:r>
              <a:rPr lang="pl-PL" sz="3200" i="1" dirty="0"/>
              <a:t> z dnia31 sierpnia 2020 r. w sprawie bezpieczeństwa i higieny w publicznych i niepublicznych szkołach i placówkach (Dz. U. z 2020r. poz. 1166 i 1386</a:t>
            </a:r>
            <a:r>
              <a:rPr lang="pl-PL" sz="3200" i="1" dirty="0" smtClean="0"/>
              <a:t>)</a:t>
            </a:r>
            <a:r>
              <a:rPr lang="pl-PL" sz="3200" i="1" dirty="0"/>
              <a:t> </a:t>
            </a:r>
            <a:endParaRPr lang="pl-PL" sz="3200" dirty="0"/>
          </a:p>
          <a:p>
            <a:r>
              <a:rPr lang="pl-PL" sz="3200" i="1" dirty="0"/>
              <a:t>3) wytyczne MEN. MZ i GIS dla publicznych i niepublicznych szkół i placówek od 1 września 2020 r</a:t>
            </a:r>
            <a:r>
              <a:rPr lang="pl-PL" sz="3200" i="1" dirty="0" smtClean="0"/>
              <a:t>.</a:t>
            </a:r>
            <a:r>
              <a:rPr lang="pl-PL" sz="3200" i="1" dirty="0"/>
              <a:t> </a:t>
            </a:r>
            <a:endParaRPr lang="pl-PL" sz="3200" dirty="0"/>
          </a:p>
          <a:p>
            <a:r>
              <a:rPr lang="pl-PL" sz="3200" i="1" dirty="0"/>
              <a:t>4) zasady funkcjonowania w </a:t>
            </a:r>
            <a:r>
              <a:rPr lang="pl-PL" sz="3200" i="1" dirty="0"/>
              <a:t>S</a:t>
            </a:r>
            <a:r>
              <a:rPr lang="pl-PL" sz="3200" i="1" dirty="0" smtClean="0"/>
              <a:t>amorządowym Przedszkolu nr 110 w </a:t>
            </a:r>
            <a:r>
              <a:rPr lang="pl-PL" sz="3200" i="1" dirty="0"/>
              <a:t>czasie epidemii od dnia 1 września </a:t>
            </a:r>
            <a:r>
              <a:rPr lang="pl-PL" sz="3200" i="1" dirty="0" smtClean="0"/>
              <a:t>2021 </a:t>
            </a:r>
            <a:r>
              <a:rPr lang="pl-PL" sz="3200" i="1" dirty="0"/>
              <a:t>r. opracowane przez dyrektora szkoły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85904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solidFill>
                  <a:srgbClr val="FF0000"/>
                </a:solidFill>
              </a:rPr>
              <a:t>Samorządowe Przedszkole nr 110 </a:t>
            </a:r>
            <a:br>
              <a:rPr lang="pl-PL" sz="4000" dirty="0" smtClean="0">
                <a:solidFill>
                  <a:srgbClr val="FF0000"/>
                </a:solidFill>
              </a:rPr>
            </a:br>
            <a:r>
              <a:rPr lang="pl-PL" sz="4000" dirty="0" smtClean="0">
                <a:solidFill>
                  <a:srgbClr val="FF0000"/>
                </a:solidFill>
              </a:rPr>
              <a:t>im. Marii Kownackiej</a:t>
            </a: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/>
              <a:t/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2452255"/>
            <a:ext cx="9144000" cy="2805545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pl-PL" dirty="0"/>
              <a:t>Przedszkole jest przedszkolem publicznym, które: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pl-PL" dirty="0"/>
              <a:t>prowadzi bezpłatne nauczanie i wychowanie w zakresie co najmniej podstawy programowej wychowania przedszkolnego;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pl-PL" dirty="0"/>
              <a:t>prowadzi oddziały ogólnodostępne;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pl-PL" dirty="0"/>
              <a:t>przeprowadza rekrutację dzieci w oparciu o zasadę powszechnej dostępności;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pl-PL" dirty="0"/>
              <a:t>zatrudnia nauczycieli posiadających kwalifikacje </a:t>
            </a:r>
            <a:endParaRPr lang="pl-PL" dirty="0" smtClean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pl-PL" dirty="0" smtClean="0"/>
              <a:t>zapewnia </a:t>
            </a:r>
            <a:r>
              <a:rPr lang="pl-PL" dirty="0"/>
              <a:t>realizację prawa do rocznego przygotowania przedszkolnego</a:t>
            </a:r>
            <a:r>
              <a:rPr lang="pl-PL" dirty="0" smtClean="0"/>
              <a:t>.</a:t>
            </a:r>
          </a:p>
          <a:p>
            <a:pPr lvl="0" algn="l"/>
            <a:endParaRPr lang="pl-PL" dirty="0" smtClean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110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Grupa </a:t>
            </a:r>
            <a:r>
              <a:rPr lang="pl-PL" b="1" dirty="0" smtClean="0">
                <a:solidFill>
                  <a:srgbClr val="FF0000"/>
                </a:solidFill>
              </a:rPr>
              <a:t>I </a:t>
            </a:r>
            <a:r>
              <a:rPr lang="pl-PL" b="1" dirty="0" smtClean="0">
                <a:solidFill>
                  <a:srgbClr val="FF0000"/>
                </a:solidFill>
              </a:rPr>
              <a:t>„Misie”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W grupie pracują: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2"/>
                </a:solidFill>
              </a:rPr>
              <a:t>m</a:t>
            </a:r>
            <a:r>
              <a:rPr lang="pl-PL" dirty="0" smtClean="0">
                <a:solidFill>
                  <a:schemeClr val="accent2"/>
                </a:solidFill>
              </a:rPr>
              <a:t>gr </a:t>
            </a:r>
            <a:r>
              <a:rPr lang="pl-PL" dirty="0" smtClean="0">
                <a:solidFill>
                  <a:schemeClr val="accent2"/>
                </a:solidFill>
              </a:rPr>
              <a:t>Agnieszka Grabowska</a:t>
            </a:r>
            <a:r>
              <a:rPr lang="pl-PL" dirty="0" smtClean="0"/>
              <a:t>– </a:t>
            </a:r>
            <a:r>
              <a:rPr lang="pl-PL" sz="2000" dirty="0" smtClean="0"/>
              <a:t>nauczyciel prowadzący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2"/>
                </a:solidFill>
              </a:rPr>
              <a:t>m</a:t>
            </a:r>
            <a:r>
              <a:rPr lang="pl-PL" dirty="0" smtClean="0">
                <a:solidFill>
                  <a:schemeClr val="accent2"/>
                </a:solidFill>
              </a:rPr>
              <a:t>gr </a:t>
            </a:r>
            <a:r>
              <a:rPr lang="pl-PL" dirty="0">
                <a:solidFill>
                  <a:schemeClr val="accent2"/>
                </a:solidFill>
              </a:rPr>
              <a:t>R</a:t>
            </a:r>
            <a:r>
              <a:rPr lang="pl-PL" dirty="0" smtClean="0">
                <a:solidFill>
                  <a:schemeClr val="accent2"/>
                </a:solidFill>
              </a:rPr>
              <a:t>enata Pala</a:t>
            </a:r>
            <a:r>
              <a:rPr lang="pl-PL" dirty="0" smtClean="0"/>
              <a:t>– </a:t>
            </a:r>
            <a:r>
              <a:rPr lang="pl-PL" sz="2000" dirty="0"/>
              <a:t>nauczyciel prowadzący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2"/>
                </a:solidFill>
              </a:rPr>
              <a:t>Ewelina </a:t>
            </a:r>
            <a:r>
              <a:rPr lang="pl-PL" dirty="0" err="1" smtClean="0">
                <a:solidFill>
                  <a:schemeClr val="accent2"/>
                </a:solidFill>
              </a:rPr>
              <a:t>Kocel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smtClean="0"/>
              <a:t>– </a:t>
            </a:r>
            <a:r>
              <a:rPr lang="pl-PL" sz="2000" dirty="0" smtClean="0"/>
              <a:t>woźna oddziałowa </a:t>
            </a:r>
            <a:endParaRPr lang="pl-PL" sz="2000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108" y="1497495"/>
            <a:ext cx="3028718" cy="4359965"/>
          </a:xfrm>
        </p:spPr>
      </p:pic>
    </p:spTree>
    <p:extLst>
      <p:ext uri="{BB962C8B-B14F-4D97-AF65-F5344CB8AC3E}">
        <p14:creationId xmlns:p14="http://schemas.microsoft.com/office/powerpoint/2010/main" val="268215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Grupa II „Biedronki”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grupie pracują: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209" y="1275007"/>
            <a:ext cx="4329581" cy="4901955"/>
          </a:xfrm>
        </p:spPr>
      </p:pic>
      <p:sp>
        <p:nvSpPr>
          <p:cNvPr id="3" name="Prostokąt 2"/>
          <p:cNvSpPr/>
          <p:nvPr/>
        </p:nvSpPr>
        <p:spPr>
          <a:xfrm>
            <a:off x="631768" y="2828836"/>
            <a:ext cx="55404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>
                <a:solidFill>
                  <a:schemeClr val="accent2"/>
                </a:solidFill>
              </a:rPr>
              <a:t>mgr Aneta Meysztowicz </a:t>
            </a:r>
            <a:r>
              <a:rPr lang="pl-PL" sz="2800" dirty="0"/>
              <a:t>– </a:t>
            </a:r>
            <a:r>
              <a:rPr lang="pl-PL" sz="2000" dirty="0"/>
              <a:t>nauczyciel </a:t>
            </a:r>
            <a:endParaRPr lang="pl-PL" sz="2000" dirty="0" smtClean="0"/>
          </a:p>
          <a:p>
            <a:r>
              <a:rPr lang="pl-PL" sz="2800" dirty="0">
                <a:solidFill>
                  <a:schemeClr val="accent2"/>
                </a:solidFill>
              </a:rPr>
              <a:t>mgr Edyta </a:t>
            </a:r>
            <a:r>
              <a:rPr lang="pl-PL" sz="2800" dirty="0" err="1">
                <a:solidFill>
                  <a:schemeClr val="accent2"/>
                </a:solidFill>
              </a:rPr>
              <a:t>Barczuk</a:t>
            </a:r>
            <a:r>
              <a:rPr lang="pl-PL" sz="2800" dirty="0"/>
              <a:t>– </a:t>
            </a:r>
            <a:r>
              <a:rPr lang="pl-PL" sz="2000" dirty="0"/>
              <a:t>nauczyciel</a:t>
            </a:r>
          </a:p>
          <a:p>
            <a:r>
              <a:rPr lang="pl-PL" sz="2800" dirty="0" smtClean="0">
                <a:solidFill>
                  <a:schemeClr val="accent2"/>
                </a:solidFill>
              </a:rPr>
              <a:t>mgr </a:t>
            </a:r>
            <a:r>
              <a:rPr lang="pl-PL" sz="2800" dirty="0">
                <a:solidFill>
                  <a:schemeClr val="accent2"/>
                </a:solidFill>
              </a:rPr>
              <a:t>Barbara Pawlińska </a:t>
            </a:r>
            <a:r>
              <a:rPr lang="pl-PL" sz="2800" dirty="0"/>
              <a:t>– </a:t>
            </a:r>
            <a:r>
              <a:rPr lang="pl-PL" sz="2000" dirty="0"/>
              <a:t>dyrektor</a:t>
            </a:r>
          </a:p>
          <a:p>
            <a:r>
              <a:rPr lang="pl-PL" sz="2800" dirty="0">
                <a:solidFill>
                  <a:schemeClr val="accent2"/>
                </a:solidFill>
              </a:rPr>
              <a:t>Bogumiła Mazur </a:t>
            </a:r>
            <a:r>
              <a:rPr lang="pl-PL" sz="2800" dirty="0"/>
              <a:t>– </a:t>
            </a:r>
            <a:r>
              <a:rPr lang="pl-PL" sz="2000" dirty="0"/>
              <a:t>pomoc wychowawcza</a:t>
            </a:r>
          </a:p>
          <a:p>
            <a:r>
              <a:rPr lang="pl-PL" sz="2800" dirty="0">
                <a:solidFill>
                  <a:schemeClr val="accent2"/>
                </a:solidFill>
              </a:rPr>
              <a:t>Katarzyna Grudzień </a:t>
            </a:r>
            <a:r>
              <a:rPr lang="pl-PL" sz="2800" dirty="0"/>
              <a:t>– </a:t>
            </a:r>
            <a:r>
              <a:rPr lang="pl-PL" sz="2000" dirty="0"/>
              <a:t>woźna oddziałowa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7145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Grupa III „Krasnale”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grupie pracują: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2"/>
                </a:solidFill>
              </a:rPr>
              <a:t>Elżbieta Biela</a:t>
            </a:r>
            <a:r>
              <a:rPr lang="pl-PL" dirty="0" smtClean="0"/>
              <a:t>– </a:t>
            </a:r>
            <a:r>
              <a:rPr lang="pl-PL" sz="2000" dirty="0"/>
              <a:t>nauczyciel 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2"/>
                </a:solidFill>
              </a:rPr>
              <a:t>mgr </a:t>
            </a:r>
            <a:r>
              <a:rPr lang="pl-PL" dirty="0" smtClean="0">
                <a:solidFill>
                  <a:schemeClr val="accent2"/>
                </a:solidFill>
              </a:rPr>
              <a:t>Edyta </a:t>
            </a:r>
            <a:r>
              <a:rPr lang="pl-PL" dirty="0" err="1" smtClean="0">
                <a:solidFill>
                  <a:schemeClr val="accent2"/>
                </a:solidFill>
              </a:rPr>
              <a:t>Barczuk</a:t>
            </a:r>
            <a:r>
              <a:rPr lang="pl-PL" dirty="0" smtClean="0"/>
              <a:t>– </a:t>
            </a:r>
            <a:r>
              <a:rPr lang="pl-PL" sz="2000" dirty="0" smtClean="0"/>
              <a:t>nauczyciel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2"/>
                </a:solidFill>
              </a:rPr>
              <a:t>mgr </a:t>
            </a:r>
            <a:r>
              <a:rPr lang="pl-PL" dirty="0" smtClean="0">
                <a:solidFill>
                  <a:schemeClr val="accent2"/>
                </a:solidFill>
              </a:rPr>
              <a:t>Ewa Gorczyca </a:t>
            </a:r>
            <a:r>
              <a:rPr lang="pl-PL" dirty="0" smtClean="0"/>
              <a:t> - </a:t>
            </a:r>
            <a:r>
              <a:rPr lang="pl-PL" sz="2000" dirty="0" smtClean="0"/>
              <a:t>wicedyrektor</a:t>
            </a:r>
            <a:endParaRPr lang="pl-PL" sz="20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accent2"/>
                </a:solidFill>
              </a:rPr>
              <a:t>Barbara Gubała </a:t>
            </a:r>
            <a:r>
              <a:rPr lang="pl-PL" dirty="0" smtClean="0"/>
              <a:t>– </a:t>
            </a:r>
            <a:r>
              <a:rPr lang="pl-PL" sz="2000" dirty="0"/>
              <a:t>woźna oddziałowa </a:t>
            </a: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831" y="1825625"/>
            <a:ext cx="4456089" cy="3499689"/>
          </a:xfrm>
        </p:spPr>
      </p:pic>
    </p:spTree>
    <p:extLst>
      <p:ext uri="{BB962C8B-B14F-4D97-AF65-F5344CB8AC3E}">
        <p14:creationId xmlns:p14="http://schemas.microsoft.com/office/powerpoint/2010/main" val="1388560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Grupa </a:t>
            </a:r>
            <a:r>
              <a:rPr lang="pl-PL" b="1" dirty="0" smtClean="0">
                <a:solidFill>
                  <a:srgbClr val="FF0000"/>
                </a:solidFill>
              </a:rPr>
              <a:t>IV „</a:t>
            </a:r>
            <a:r>
              <a:rPr lang="pl-PL" b="1" dirty="0" err="1" smtClean="0">
                <a:solidFill>
                  <a:srgbClr val="FF0000"/>
                </a:solidFill>
              </a:rPr>
              <a:t>Plastusie</a:t>
            </a:r>
            <a:r>
              <a:rPr lang="pl-PL" b="1" dirty="0" smtClean="0">
                <a:solidFill>
                  <a:srgbClr val="FF0000"/>
                </a:solidFill>
              </a:rPr>
              <a:t>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grupie pracują: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2"/>
                </a:solidFill>
              </a:rPr>
              <a:t>mgr </a:t>
            </a:r>
            <a:r>
              <a:rPr lang="pl-PL" dirty="0" smtClean="0">
                <a:solidFill>
                  <a:schemeClr val="accent2"/>
                </a:solidFill>
              </a:rPr>
              <a:t>Agnieszka Kaczor</a:t>
            </a:r>
            <a:r>
              <a:rPr lang="pl-PL" dirty="0" smtClean="0"/>
              <a:t>– </a:t>
            </a:r>
            <a:r>
              <a:rPr lang="pl-PL" sz="2000" dirty="0"/>
              <a:t>nauczyciel </a:t>
            </a:r>
            <a:endParaRPr lang="pl-PL" sz="2000" dirty="0" smtClean="0"/>
          </a:p>
          <a:p>
            <a:pPr marL="0" indent="0">
              <a:buNone/>
            </a:pPr>
            <a:r>
              <a:rPr lang="pl-PL" dirty="0" smtClean="0">
                <a:solidFill>
                  <a:schemeClr val="accent2"/>
                </a:solidFill>
              </a:rPr>
              <a:t>Renata Marczyk </a:t>
            </a:r>
            <a:r>
              <a:rPr lang="pl-PL" dirty="0" smtClean="0"/>
              <a:t>– </a:t>
            </a:r>
            <a:r>
              <a:rPr lang="pl-PL" sz="2000" dirty="0" smtClean="0"/>
              <a:t>nauczyciel</a:t>
            </a:r>
            <a:endParaRPr lang="pl-PL" sz="2000" dirty="0"/>
          </a:p>
          <a:p>
            <a:pPr marL="0" indent="0">
              <a:buNone/>
            </a:pPr>
            <a:r>
              <a:rPr lang="pl-PL" dirty="0" smtClean="0">
                <a:solidFill>
                  <a:schemeClr val="accent2"/>
                </a:solidFill>
              </a:rPr>
              <a:t>Barbara Gorczyca</a:t>
            </a:r>
            <a:r>
              <a:rPr lang="pl-PL" dirty="0" smtClean="0"/>
              <a:t>– </a:t>
            </a:r>
            <a:r>
              <a:rPr lang="pl-PL" sz="2000" dirty="0"/>
              <a:t>woźna oddziałowa </a:t>
            </a: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347" y="1690689"/>
            <a:ext cx="4198512" cy="4486274"/>
          </a:xfrm>
        </p:spPr>
      </p:pic>
    </p:spTree>
    <p:extLst>
      <p:ext uri="{BB962C8B-B14F-4D97-AF65-F5344CB8AC3E}">
        <p14:creationId xmlns:p14="http://schemas.microsoft.com/office/powerpoint/2010/main" val="3115150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Grupa </a:t>
            </a:r>
            <a:r>
              <a:rPr lang="pl-PL" b="1" dirty="0" smtClean="0">
                <a:solidFill>
                  <a:srgbClr val="FF0000"/>
                </a:solidFill>
              </a:rPr>
              <a:t>V</a:t>
            </a: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pl-PL" b="1" dirty="0" smtClean="0">
                <a:solidFill>
                  <a:schemeClr val="accent6"/>
                </a:solidFill>
              </a:rPr>
              <a:t>Oddział </a:t>
            </a:r>
            <a:r>
              <a:rPr lang="pl-PL" b="1" dirty="0">
                <a:solidFill>
                  <a:schemeClr val="accent6"/>
                </a:solidFill>
              </a:rPr>
              <a:t>w terenie </a:t>
            </a:r>
            <a:r>
              <a:rPr lang="pl-PL" b="1" dirty="0" smtClean="0">
                <a:solidFill>
                  <a:schemeClr val="accent6"/>
                </a:solidFill>
              </a:rPr>
              <a:t>ul. Ciepłownicza 34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grupie pracują: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2"/>
                </a:solidFill>
              </a:rPr>
              <a:t>Anna Liszka </a:t>
            </a:r>
            <a:r>
              <a:rPr lang="pl-PL" dirty="0" smtClean="0"/>
              <a:t>– </a:t>
            </a:r>
            <a:r>
              <a:rPr lang="pl-PL" sz="2000" dirty="0"/>
              <a:t>nauczyciel 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2"/>
                </a:solidFill>
              </a:rPr>
              <a:t>Karolina </a:t>
            </a:r>
            <a:r>
              <a:rPr lang="pl-PL" dirty="0" err="1" smtClean="0">
                <a:solidFill>
                  <a:schemeClr val="accent2"/>
                </a:solidFill>
              </a:rPr>
              <a:t>Kubaty</a:t>
            </a:r>
            <a:r>
              <a:rPr lang="pl-PL" dirty="0" smtClean="0"/>
              <a:t>– </a:t>
            </a:r>
            <a:r>
              <a:rPr lang="pl-PL" sz="2000" dirty="0"/>
              <a:t>nauczyciel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2"/>
                </a:solidFill>
              </a:rPr>
              <a:t>mgr Edyta </a:t>
            </a:r>
            <a:r>
              <a:rPr lang="pl-PL" dirty="0" err="1">
                <a:solidFill>
                  <a:schemeClr val="accent2"/>
                </a:solidFill>
              </a:rPr>
              <a:t>Barczuk</a:t>
            </a:r>
            <a:r>
              <a:rPr lang="pl-PL" dirty="0"/>
              <a:t>– </a:t>
            </a:r>
            <a:r>
              <a:rPr lang="pl-PL" sz="2000" dirty="0"/>
              <a:t>nauczyciel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accent2"/>
                </a:solidFill>
              </a:rPr>
              <a:t>Irena Zelek</a:t>
            </a:r>
            <a:r>
              <a:rPr lang="pl-PL" dirty="0" smtClean="0"/>
              <a:t>– </a:t>
            </a:r>
            <a:r>
              <a:rPr lang="pl-PL" sz="2000" dirty="0"/>
              <a:t>woźna oddziałowa </a:t>
            </a:r>
          </a:p>
          <a:p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987" y="1825625"/>
            <a:ext cx="3743661" cy="4021383"/>
          </a:xfrm>
        </p:spPr>
      </p:pic>
    </p:spTree>
    <p:extLst>
      <p:ext uri="{BB962C8B-B14F-4D97-AF65-F5344CB8AC3E}">
        <p14:creationId xmlns:p14="http://schemas.microsoft.com/office/powerpoint/2010/main" val="3962395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FF0000"/>
                </a:solidFill>
              </a:rPr>
              <a:t>Statut Przedszkola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 </a:t>
            </a:r>
            <a:r>
              <a:rPr lang="pl-PL" dirty="0" smtClean="0"/>
              <a:t>Nazwa </a:t>
            </a:r>
            <a:r>
              <a:rPr lang="pl-PL" dirty="0"/>
              <a:t>przedszkola:</a:t>
            </a:r>
          </a:p>
          <a:p>
            <a:r>
              <a:rPr lang="pl-PL" dirty="0"/>
              <a:t>Samorządowe Przedszkole Nr 110 im. Marii Kownackiej w Krakowie.</a:t>
            </a:r>
          </a:p>
          <a:p>
            <a:pPr lvl="0"/>
            <a:r>
              <a:rPr lang="pl-PL" dirty="0"/>
              <a:t>Siedziba przedszkola: 31-941 Kraków os. Kolorowe 28 </a:t>
            </a:r>
          </a:p>
          <a:p>
            <a:pPr lvl="0"/>
            <a:r>
              <a:rPr lang="pl-PL" dirty="0"/>
              <a:t>Przedszkole posiada </a:t>
            </a:r>
            <a:r>
              <a:rPr lang="pl-PL" dirty="0" smtClean="0"/>
              <a:t>oddział </a:t>
            </a:r>
            <a:r>
              <a:rPr lang="pl-PL" dirty="0"/>
              <a:t>w terenie: II </a:t>
            </a:r>
            <a:r>
              <a:rPr lang="pl-PL" dirty="0" smtClean="0"/>
              <a:t>lokalizacja-31-587 Kraków, </a:t>
            </a:r>
            <a:r>
              <a:rPr lang="pl-PL" dirty="0"/>
              <a:t>ul. Ciepłownicza 34.</a:t>
            </a:r>
          </a:p>
          <a:p>
            <a:pPr lvl="0"/>
            <a:r>
              <a:rPr lang="pl-PL" dirty="0"/>
              <a:t>Przedszkole jest jednostką budżetową.</a:t>
            </a:r>
          </a:p>
          <a:p>
            <a:pPr lvl="0"/>
            <a:r>
              <a:rPr lang="pl-PL" dirty="0"/>
              <a:t>Organem prowadzącym Samorządowe Przedszkole Nr 110 w Krakowie jest  Gmina Miejska Kraków z siedzibą :Plac Wszystkich Świętych 3-4  ,31-004 Kraków.</a:t>
            </a:r>
          </a:p>
          <a:p>
            <a:pPr lvl="0"/>
            <a:r>
              <a:rPr lang="pl-PL" dirty="0"/>
              <a:t>Organem sprawującym nadzór pedagogiczny jest  Małopolski Kurator Oświaty w Krakowie z siedzibą: ul.Ujastek1, 31-752 Kraków.</a:t>
            </a:r>
          </a:p>
        </p:txBody>
      </p:sp>
    </p:spTree>
    <p:extLst>
      <p:ext uri="{BB962C8B-B14F-4D97-AF65-F5344CB8AC3E}">
        <p14:creationId xmlns:p14="http://schemas.microsoft.com/office/powerpoint/2010/main" val="6125371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7659</TotalTime>
  <Words>1770</Words>
  <Application>Microsoft Office PowerPoint</Application>
  <PresentationFormat>Panoramiczny</PresentationFormat>
  <Paragraphs>207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Lucida Sans Unicode</vt:lpstr>
      <vt:lpstr>Times New Roman</vt:lpstr>
      <vt:lpstr>Motyw pakietu Office</vt:lpstr>
      <vt:lpstr>Zebranie organizacyjne Rok szkolny 2021/2022</vt:lpstr>
      <vt:lpstr>Witamy w nowym roku szkolnym 2021/2022</vt:lpstr>
      <vt:lpstr>Samorządowe Przedszkole nr 110  im. Marii Kownackiej  </vt:lpstr>
      <vt:lpstr>Grupa I „Misie”</vt:lpstr>
      <vt:lpstr>Grupa II „Biedronki”</vt:lpstr>
      <vt:lpstr>Grupa III „Krasnale”</vt:lpstr>
      <vt:lpstr>Grupa IV „Plastusie”</vt:lpstr>
      <vt:lpstr>Grupa V  Oddział w terenie ul. Ciepłownicza 34</vt:lpstr>
      <vt:lpstr>Statut Przedszkola</vt:lpstr>
      <vt:lpstr>Organizacja pracy przedszkola  </vt:lpstr>
      <vt:lpstr>Godziny pracy oddziałów  w czasie pandemii COVID 19</vt:lpstr>
      <vt:lpstr>Realizacja podstawy programowej</vt:lpstr>
      <vt:lpstr>Klauzula informacyjna</vt:lpstr>
      <vt:lpstr>Zasady odpłatności </vt:lpstr>
      <vt:lpstr>Regulamin opłat za przedszkole</vt:lpstr>
      <vt:lpstr>Opłaty za przedszkole rok szkolny 2021 - 2022</vt:lpstr>
      <vt:lpstr>Prawa i obowiązki Rodziców</vt:lpstr>
      <vt:lpstr>Ramowy rozkład dnia  </vt:lpstr>
      <vt:lpstr>Roczny plan pracy w roku szkolnym 2021/2022 </vt:lpstr>
      <vt:lpstr>Planowane uroczystości przedszkolne</vt:lpstr>
      <vt:lpstr>Wnioski z nadzoru pedagogicznego za rok szkolny 2021/2022</vt:lpstr>
      <vt:lpstr>Zajęcia dodatkowe w przedszkolu</vt:lpstr>
      <vt:lpstr>Prosimy Rodziców o podpisanie dokumentów:</vt:lpstr>
      <vt:lpstr>Procedura bezpieczeństwa  w czasie pandemii COVID 19</vt:lpstr>
      <vt:lpstr>Zasady współpracy z rodzicami</vt:lpstr>
      <vt:lpstr> Dzieci 6 letnie</vt:lpstr>
      <vt:lpstr> Szanowni Państwo,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Bandażowanie</dc:title>
  <dc:creator>Kinga Anna Nowak</dc:creator>
  <cp:lastModifiedBy>user</cp:lastModifiedBy>
  <cp:revision>63</cp:revision>
  <dcterms:created xsi:type="dcterms:W3CDTF">2016-05-06T19:46:40Z</dcterms:created>
  <dcterms:modified xsi:type="dcterms:W3CDTF">2021-08-27T08:32:04Z</dcterms:modified>
</cp:coreProperties>
</file>