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322" r:id="rId4"/>
    <p:sldId id="317" r:id="rId5"/>
    <p:sldId id="320" r:id="rId6"/>
    <p:sldId id="321" r:id="rId7"/>
    <p:sldId id="286" r:id="rId8"/>
    <p:sldId id="287" r:id="rId9"/>
    <p:sldId id="288" r:id="rId10"/>
    <p:sldId id="266" r:id="rId11"/>
    <p:sldId id="267" r:id="rId12"/>
    <p:sldId id="268" r:id="rId13"/>
    <p:sldId id="289" r:id="rId14"/>
    <p:sldId id="302" r:id="rId15"/>
    <p:sldId id="292" r:id="rId16"/>
    <p:sldId id="294" r:id="rId17"/>
    <p:sldId id="297" r:id="rId18"/>
    <p:sldId id="298" r:id="rId19"/>
    <p:sldId id="323" r:id="rId20"/>
    <p:sldId id="295" r:id="rId21"/>
    <p:sldId id="299" r:id="rId22"/>
    <p:sldId id="303" r:id="rId23"/>
    <p:sldId id="301" r:id="rId24"/>
    <p:sldId id="304" r:id="rId25"/>
    <p:sldId id="305" r:id="rId26"/>
    <p:sldId id="308" r:id="rId27"/>
    <p:sldId id="309" r:id="rId28"/>
    <p:sldId id="310" r:id="rId29"/>
    <p:sldId id="307" r:id="rId30"/>
    <p:sldId id="311" r:id="rId31"/>
    <p:sldId id="312" r:id="rId32"/>
    <p:sldId id="324" r:id="rId33"/>
    <p:sldId id="315" r:id="rId34"/>
    <p:sldId id="313" r:id="rId35"/>
    <p:sldId id="316" r:id="rId36"/>
    <p:sldId id="314" r:id="rId37"/>
    <p:sldId id="325" r:id="rId38"/>
    <p:sldId id="283" r:id="rId39"/>
    <p:sldId id="280" r:id="rId4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FF"/>
    <a:srgbClr val="0000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80DD0-5B7B-447F-9604-5B87868F88F1}" type="datetimeFigureOut">
              <a:rPr lang="pl-PL"/>
              <a:pPr>
                <a:defRPr/>
              </a:pPr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8A8B-BA31-4A12-B7E9-CC49B8FE92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8363A-B73A-46DB-8067-8985025F80F2}" type="datetimeFigureOut">
              <a:rPr lang="pl-PL"/>
              <a:pPr>
                <a:defRPr/>
              </a:pPr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07B9-E350-4799-97A5-00FCBBDFB7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FB8C-1360-4811-92A9-6B063D9ADCE3}" type="datetimeFigureOut">
              <a:rPr lang="pl-PL"/>
              <a:pPr>
                <a:defRPr/>
              </a:pPr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AE77-452C-41FE-94B1-5E01356E97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B37E8-15F8-4BDC-993E-E8AB0315934D}" type="datetimeFigureOut">
              <a:rPr lang="pl-PL"/>
              <a:pPr>
                <a:defRPr/>
              </a:pPr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D350-F654-4579-9BC4-E6DB7068F5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1D86-2DC1-4779-B51D-9A69CA9AB38B}" type="datetimeFigureOut">
              <a:rPr lang="pl-PL"/>
              <a:pPr>
                <a:defRPr/>
              </a:pPr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5775E-A7D9-4818-9F48-05BF945F61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54190-3BBA-40E7-B76B-D4CD61A1FB43}" type="datetimeFigureOut">
              <a:rPr lang="pl-PL"/>
              <a:pPr>
                <a:defRPr/>
              </a:pPr>
              <a:t>2018-02-19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DDEC-EA5B-4895-89F3-0CEA736DF7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517AF-DA63-4C15-B133-0DCDAC263E52}" type="datetimeFigureOut">
              <a:rPr lang="pl-PL"/>
              <a:pPr>
                <a:defRPr/>
              </a:pPr>
              <a:t>2018-02-19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0310D-C2A3-4E76-B4AF-30D9B0B88C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2E35-3604-4425-8293-2757D6379762}" type="datetimeFigureOut">
              <a:rPr lang="pl-PL"/>
              <a:pPr>
                <a:defRPr/>
              </a:pPr>
              <a:t>2018-02-19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D7779-CABA-4CD1-8C4A-2A359A8151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9AC53-9232-477A-8ED8-B5FEE961734F}" type="datetimeFigureOut">
              <a:rPr lang="pl-PL"/>
              <a:pPr>
                <a:defRPr/>
              </a:pPr>
              <a:t>2018-02-19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E429-AF6F-4511-A100-D393F421F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4BB4-161C-43CB-8859-B49C0AA21342}" type="datetimeFigureOut">
              <a:rPr lang="pl-PL"/>
              <a:pPr>
                <a:defRPr/>
              </a:pPr>
              <a:t>2018-02-19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47861-ABA5-4D4A-A742-6EC941C64D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CFB6-EB7B-4771-BECC-0664460F65C3}" type="datetimeFigureOut">
              <a:rPr lang="pl-PL"/>
              <a:pPr>
                <a:defRPr/>
              </a:pPr>
              <a:t>2018-02-19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AF9EC-526A-4A32-ACC5-2AE6C55C54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E2055F-83B6-4A51-AFD2-388E91DB5FEA}" type="datetimeFigureOut">
              <a:rPr lang="pl-PL"/>
              <a:pPr>
                <a:defRPr/>
              </a:pPr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588E57-A9EE-4C0A-9116-ADC484F518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ajkibezprzemocy.blogspot.com/2015/09/przygod-kilka-wrobla-cwirka.html" TargetMode="External"/><Relationship Id="rId2" Type="http://schemas.openxmlformats.org/officeDocument/2006/relationships/hyperlink" Target="http://bajkibezprzemocy.blogspot.com/2015/09/wedrowki-pyz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jkibezprzemocy.blogspot.com/2015/09/biay-delfin-um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2016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6600" dirty="0" smtClean="0"/>
              <a:t> </a:t>
            </a:r>
            <a:br>
              <a:rPr lang="pl-PL" sz="6600" dirty="0" smtClean="0"/>
            </a:br>
            <a:r>
              <a:rPr lang="pl-PL" sz="6600" dirty="0" smtClean="0">
                <a:solidFill>
                  <a:srgbClr val="FF0000"/>
                </a:solidFill>
              </a:rPr>
              <a:t>„</a:t>
            </a:r>
            <a:r>
              <a:rPr lang="pl-PL" sz="5300" b="1" dirty="0" smtClean="0">
                <a:solidFill>
                  <a:srgbClr val="FF0000"/>
                </a:solidFill>
              </a:rPr>
              <a:t>DZIECKO I MEDIA.” </a:t>
            </a:r>
            <a:br>
              <a:rPr lang="pl-PL" sz="5300" b="1" dirty="0" smtClean="0">
                <a:solidFill>
                  <a:srgbClr val="FF0000"/>
                </a:solidFill>
              </a:rPr>
            </a:br>
            <a:r>
              <a:rPr lang="pl-PL" sz="5300" b="1" dirty="0" smtClean="0">
                <a:solidFill>
                  <a:srgbClr val="FF0000"/>
                </a:solidFill>
              </a:rPr>
              <a:t>Jak uchronić dziecko</a:t>
            </a:r>
            <a:br>
              <a:rPr lang="pl-PL" sz="5300" b="1" dirty="0" smtClean="0">
                <a:solidFill>
                  <a:srgbClr val="FF0000"/>
                </a:solidFill>
              </a:rPr>
            </a:br>
            <a:r>
              <a:rPr lang="pl-PL" sz="5300" b="1" dirty="0" smtClean="0">
                <a:solidFill>
                  <a:srgbClr val="FF0000"/>
                </a:solidFill>
              </a:rPr>
              <a:t>przed niebezpieczeństwem </a:t>
            </a:r>
            <a:br>
              <a:rPr lang="pl-PL" sz="5300" b="1" dirty="0" smtClean="0">
                <a:solidFill>
                  <a:srgbClr val="FF0000"/>
                </a:solidFill>
              </a:rPr>
            </a:br>
            <a:r>
              <a:rPr lang="pl-PL" sz="5300" b="1" dirty="0" smtClean="0">
                <a:solidFill>
                  <a:srgbClr val="FF0000"/>
                </a:solidFill>
              </a:rPr>
              <a:t>szklanego ekranu?</a:t>
            </a:r>
            <a:r>
              <a:rPr lang="pl-PL" sz="5300" dirty="0" smtClean="0"/>
              <a:t/>
            </a:r>
            <a:br>
              <a:rPr lang="pl-PL" sz="5300" dirty="0" smtClean="0"/>
            </a:br>
            <a:r>
              <a:rPr lang="pl-PL" sz="66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051" name="Podtytuł 2"/>
          <p:cNvSpPr>
            <a:spLocks noGrp="1"/>
          </p:cNvSpPr>
          <p:nvPr>
            <p:ph type="subTitle" idx="1"/>
          </p:nvPr>
        </p:nvSpPr>
        <p:spPr>
          <a:xfrm>
            <a:off x="1371600" y="3789363"/>
            <a:ext cx="6513513" cy="2663825"/>
          </a:xfrm>
        </p:spPr>
        <p:txBody>
          <a:bodyPr/>
          <a:lstStyle/>
          <a:p>
            <a:pPr eaLnBrk="1" hangingPunct="1">
              <a:defRPr/>
            </a:pPr>
            <a:endParaRPr lang="pl-PL" b="1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pl-PL" sz="2000" b="1" dirty="0" smtClean="0">
                <a:solidFill>
                  <a:schemeClr val="tx1"/>
                </a:solidFill>
              </a:rPr>
              <a:t>Opracowała:</a:t>
            </a:r>
          </a:p>
          <a:p>
            <a:pPr eaLnBrk="1" hangingPunct="1">
              <a:defRPr/>
            </a:pPr>
            <a:r>
              <a:rPr lang="pl-PL" sz="2000" b="1" i="1" dirty="0" smtClean="0">
                <a:solidFill>
                  <a:schemeClr val="tx1"/>
                </a:solidFill>
              </a:rPr>
              <a:t>Violetta Łukaszczyk</a:t>
            </a:r>
          </a:p>
          <a:p>
            <a:pPr eaLnBrk="1" hangingPunct="1">
              <a:defRPr/>
            </a:pPr>
            <a:endParaRPr lang="pl-PL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pl-PL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19.02.2018 r.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>
                <a:solidFill>
                  <a:srgbClr val="FF0000"/>
                </a:solidFill>
              </a:rPr>
              <a:t>POGORSZENIE STANU ZDROWIA, KTÓRE SKUTKUJE:</a:t>
            </a:r>
          </a:p>
        </p:txBody>
      </p:sp>
      <p:pic>
        <p:nvPicPr>
          <p:cNvPr id="11267" name="Symbol zastępczy zawartości 4" descr="gh99qzgggoooo00ck8s8ogc8k0w.6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141663"/>
            <a:ext cx="3976688" cy="2519362"/>
          </a:xfrm>
        </p:spPr>
      </p:pic>
      <p:pic>
        <p:nvPicPr>
          <p:cNvPr id="11268" name="Symbol zastępczy zawartości 5" descr="3524967-dziecko-przed-telewizorem-900-6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6188"/>
            <a:ext cx="4038600" cy="26924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- wadami  wzroku,</a:t>
            </a:r>
            <a:br>
              <a:rPr lang="pl-PL" b="1" smtClean="0"/>
            </a:br>
            <a:r>
              <a:rPr lang="pl-PL" b="1" smtClean="0"/>
              <a:t>- podrażnieniem spojówek i skóry,</a:t>
            </a:r>
          </a:p>
        </p:txBody>
      </p:sp>
      <p:pic>
        <p:nvPicPr>
          <p:cNvPr id="12291" name="Symbol zastępczy zawartości 4" descr="okulary-u-dzieici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6813" y="1897063"/>
            <a:ext cx="2619375" cy="3933825"/>
          </a:xfrm>
        </p:spPr>
      </p:pic>
      <p:pic>
        <p:nvPicPr>
          <p:cNvPr id="12292" name="Symbol zastępczy zawartości 5" descr="spektakle-dla-dzieci-C8hIAx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473325"/>
            <a:ext cx="4038600" cy="27797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/>
            </a:r>
            <a:br>
              <a:rPr lang="pl-PL" smtClean="0"/>
            </a:br>
            <a:r>
              <a:rPr lang="pl-PL" b="1" smtClean="0"/>
              <a:t>- wadami postawy i kalectwem,</a:t>
            </a:r>
          </a:p>
        </p:txBody>
      </p:sp>
      <p:pic>
        <p:nvPicPr>
          <p:cNvPr id="13315" name="Symbol zastępczy zawartości 4" descr="mpdz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35825" y="2781300"/>
            <a:ext cx="1428750" cy="2867025"/>
          </a:xfrm>
        </p:spPr>
      </p:pic>
      <p:pic>
        <p:nvPicPr>
          <p:cNvPr id="13316" name="Symbol zastępczy zawartości 5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916113"/>
            <a:ext cx="2552700" cy="1790700"/>
          </a:xfrm>
        </p:spPr>
      </p:pic>
      <p:pic>
        <p:nvPicPr>
          <p:cNvPr id="13317" name="Obraz 6" descr="ustawieni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068638"/>
            <a:ext cx="3332163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- bezsennością,</a:t>
            </a:r>
            <a:br>
              <a:rPr lang="pl-PL" b="1" dirty="0" smtClean="0"/>
            </a:br>
            <a:endParaRPr lang="pl-PL" sz="8000" b="1" dirty="0" smtClean="0">
              <a:solidFill>
                <a:srgbClr val="FF0000"/>
              </a:solidFill>
            </a:endParaRPr>
          </a:p>
        </p:txBody>
      </p:sp>
      <p:pic>
        <p:nvPicPr>
          <p:cNvPr id="14339" name="Symbol zastępczy zawartości 4" descr="interne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276475"/>
            <a:ext cx="4038600" cy="2686050"/>
          </a:xfrm>
        </p:spPr>
      </p:pic>
      <p:pic>
        <p:nvPicPr>
          <p:cNvPr id="14340" name="Symbol zastępczy zawartości 5" descr="6359538173115908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3573463"/>
            <a:ext cx="4038600" cy="269398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/>
              <a:t>-otyłością</a:t>
            </a:r>
            <a:br>
              <a:rPr lang="pl-PL" sz="4000" b="1" smtClean="0"/>
            </a:br>
            <a:r>
              <a:rPr lang="pl-PL" sz="3200" smtClean="0"/>
              <a:t> (jedzenie fast foodów) </a:t>
            </a:r>
          </a:p>
        </p:txBody>
      </p:sp>
      <p:pic>
        <p:nvPicPr>
          <p:cNvPr id="15363" name="Symbol zastępczy zawartości 4" descr="z14681320Q,Podjadanie-przed-telewizorem--Od-kogos-ten-chlop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133600"/>
            <a:ext cx="4000500" cy="2663825"/>
          </a:xfrm>
        </p:spPr>
      </p:pic>
      <p:pic>
        <p:nvPicPr>
          <p:cNvPr id="15364" name="Symbol zastępczy zawartości 5" descr="gruba640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05300" y="2997200"/>
            <a:ext cx="4394200" cy="280828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 - zaburzeniem koncentracji uwagi                  i sprawnością myślenia,</a:t>
            </a:r>
          </a:p>
        </p:txBody>
      </p:sp>
      <p:pic>
        <p:nvPicPr>
          <p:cNvPr id="16387" name="Symbol zastępczy zawartości 3" descr="6593512-smutne-dziecko-397-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2781300"/>
            <a:ext cx="5199063" cy="302418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/>
            </a:r>
            <a:br>
              <a:rPr lang="pl-PL" b="1" smtClean="0"/>
            </a:br>
            <a:r>
              <a:rPr lang="pl-PL" b="1" smtClean="0"/>
              <a:t/>
            </a:r>
            <a:br>
              <a:rPr lang="pl-PL" b="1" smtClean="0"/>
            </a:br>
            <a:r>
              <a:rPr lang="pl-PL" b="1" smtClean="0"/>
              <a:t>- nadpobudliwością,</a:t>
            </a:r>
            <a:br>
              <a:rPr lang="pl-PL" b="1" smtClean="0"/>
            </a:br>
            <a:r>
              <a:rPr lang="pl-PL" b="1" smtClean="0"/>
              <a:t>-agresją słowną i fizyczną,</a:t>
            </a:r>
            <a:br>
              <a:rPr lang="pl-PL" b="1" smtClean="0"/>
            </a:br>
            <a:r>
              <a:rPr lang="pl-PL" b="1" smtClean="0"/>
              <a:t>-rozdrażnieniem,</a:t>
            </a:r>
            <a:br>
              <a:rPr lang="pl-PL" b="1" smtClean="0"/>
            </a:br>
            <a:endParaRPr lang="pl-PL" b="1" smtClean="0"/>
          </a:p>
        </p:txBody>
      </p:sp>
      <p:pic>
        <p:nvPicPr>
          <p:cNvPr id="17411" name="Symbol zastępczy zawartości 4" descr="poskromic-zlosnice-czyli-jak-radzic_3443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276475"/>
            <a:ext cx="3462338" cy="2109788"/>
          </a:xfrm>
        </p:spPr>
      </p:pic>
      <p:pic>
        <p:nvPicPr>
          <p:cNvPr id="17412" name="Symbol zastępczy zawartości 5" descr="RTEmagicC_zlosc_01.jp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0425" y="2492375"/>
            <a:ext cx="2686050" cy="1789113"/>
          </a:xfrm>
        </p:spPr>
      </p:pic>
      <p:pic>
        <p:nvPicPr>
          <p:cNvPr id="17413" name="Obraz 6" descr="1322163-Na-pewnych-etapach-rozwoju-dziecka-pojawienie-sie-agresji-jest-czyms-naturalny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3886200"/>
            <a:ext cx="345598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8435" name="Symbol zastępczy zawartości 4" descr="dziecko-bije-innych-agresja-dziecieca-ARTICLE_MAIN-301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836613"/>
            <a:ext cx="4038600" cy="1954212"/>
          </a:xfrm>
        </p:spPr>
      </p:pic>
      <p:pic>
        <p:nvPicPr>
          <p:cNvPr id="18436" name="Symbol zastępczy zawartości 5" descr="agresj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484313"/>
            <a:ext cx="4038600" cy="2921000"/>
          </a:xfrm>
        </p:spPr>
      </p:pic>
      <p:pic>
        <p:nvPicPr>
          <p:cNvPr id="18437" name="Obraz 6" descr="clipimage00400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141663"/>
            <a:ext cx="2700337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smtClean="0"/>
              <a:t/>
            </a:r>
            <a:br>
              <a:rPr lang="pl-PL" sz="4000" smtClean="0"/>
            </a:br>
            <a:r>
              <a:rPr lang="pl-PL" sz="4000" smtClean="0"/>
              <a:t/>
            </a:r>
            <a:br>
              <a:rPr lang="pl-PL" sz="4000" smtClean="0"/>
            </a:br>
            <a:r>
              <a:rPr lang="pl-PL" sz="4000" smtClean="0"/>
              <a:t/>
            </a:r>
            <a:br>
              <a:rPr lang="pl-PL" sz="4000" smtClean="0"/>
            </a:br>
            <a:r>
              <a:rPr lang="pl-PL" sz="4000" smtClean="0"/>
              <a:t/>
            </a:r>
            <a:br>
              <a:rPr lang="pl-PL" sz="4000" smtClean="0"/>
            </a:br>
            <a:r>
              <a:rPr lang="pl-PL" sz="4000" smtClean="0"/>
              <a:t/>
            </a:r>
            <a:br>
              <a:rPr lang="pl-PL" sz="4000" smtClean="0"/>
            </a:br>
            <a:r>
              <a:rPr lang="pl-PL" sz="4000" smtClean="0"/>
              <a:t/>
            </a:r>
            <a:br>
              <a:rPr lang="pl-PL" sz="4000" smtClean="0"/>
            </a:br>
            <a:r>
              <a:rPr lang="pl-PL" sz="4000" smtClean="0"/>
              <a:t/>
            </a:r>
            <a:br>
              <a:rPr lang="pl-PL" sz="4000" smtClean="0"/>
            </a:br>
            <a:r>
              <a:rPr lang="pl-PL" sz="4000" b="1" smtClean="0"/>
              <a:t>- odrealnieniem, oddzieleniem od rzeczywistości (dziecko uznaje gry, filmy, informacje, np. z sieci, za jedyną rzeczywistość, ważniejszą od codziennej),</a:t>
            </a:r>
            <a:br>
              <a:rPr lang="pl-PL" sz="4000" b="1" smtClean="0"/>
            </a:br>
            <a:endParaRPr lang="pl-PL" sz="4000" b="1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0483" name="Symbol zastępczy zawartości 4" descr="skutki-uzaleznienia-od-internet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765175"/>
            <a:ext cx="7488237" cy="518477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z="2400" smtClean="0"/>
              <a:t> </a:t>
            </a:r>
            <a:r>
              <a:rPr lang="pl-PL" sz="2400" b="1" smtClean="0"/>
              <a:t>Używanie komputera czy telewizora jako jednego </a:t>
            </a:r>
            <a:br>
              <a:rPr lang="pl-PL" sz="2400" b="1" smtClean="0"/>
            </a:br>
            <a:r>
              <a:rPr lang="pl-PL" sz="2400" b="1" smtClean="0"/>
              <a:t>z pożytecznych narzędzi poszerzających możliwości rozwoju dziecka może przynieść duże korzyści; niebezpieczne natomiast staje się nadużywanie ich. Obecnie coraz młodsze dzieci mają kontakt z komputerem i telewizorem, niejednokrotnie posługując się nimi bardziej sprawnie niż rodzice. Nie można zapominać jednak  o destrukcyjnym wpływie na psychikę dzieci łatwo dostępnych gier komputerowych czy bajek, w których występuje wysoki poziom agresji słownej i nadmiar niepotrzebnych informacji. Każdy program, z którego korzysta dziecko, powinien być dostosowany do jego poziomu rozwoju                i możliwości percepcyjnych, najlepiej na licencji, co stanowi zabezpieczenie przed dostępem do niewłaściwych treści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8888" y="476250"/>
            <a:ext cx="712946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-naśladowaniem negatywnych cech bohaterów  bajek i gier komputerowych,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 smtClean="0"/>
          </a:p>
        </p:txBody>
      </p:sp>
      <p:pic>
        <p:nvPicPr>
          <p:cNvPr id="21507" name="Symbol zastępczy zawartości 4" descr="Obraz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76475"/>
            <a:ext cx="4038600" cy="3028950"/>
          </a:xfrm>
        </p:spPr>
      </p:pic>
      <p:pic>
        <p:nvPicPr>
          <p:cNvPr id="21508" name="Symbol zastępczy zawartości 5" descr="nws_S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573463"/>
            <a:ext cx="4038600" cy="302418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pl-PL" sz="2400" smtClean="0"/>
              <a:t/>
            </a:r>
            <a:br>
              <a:rPr lang="pl-PL" sz="2400" smtClean="0"/>
            </a:br>
            <a:r>
              <a:rPr lang="pl-PL" sz="2400" smtClean="0"/>
              <a:t/>
            </a:r>
            <a:br>
              <a:rPr lang="pl-PL" sz="2400" smtClean="0"/>
            </a:br>
            <a:r>
              <a:rPr lang="pl-PL" sz="2400" smtClean="0"/>
              <a:t/>
            </a:r>
            <a:br>
              <a:rPr lang="pl-PL" sz="2400" smtClean="0"/>
            </a:br>
            <a:r>
              <a:rPr lang="pl-PL" sz="2400" smtClean="0"/>
              <a:t/>
            </a:r>
            <a:br>
              <a:rPr lang="pl-PL" sz="2400" smtClean="0"/>
            </a:br>
            <a:r>
              <a:rPr lang="pl-PL" sz="2400" smtClean="0"/>
              <a:t/>
            </a:r>
            <a:br>
              <a:rPr lang="pl-PL" sz="2400" smtClean="0"/>
            </a:br>
            <a:r>
              <a:rPr lang="pl-PL" sz="2400" b="1" smtClean="0"/>
              <a:t>- frustracją w przypadku pozbawienia możliwości korzystania                z komputera, przerwania gry, oglądania filmu itp. i powstająca na bazie frustracji agresja o różnych przejawach i skutkach, przedłużanie, przeciąganie czasu spędzanego przed ekranem, opóźnianie czasu pójścia spać, rezygnacja z posiłków na rzecz zabawy z komputerem,</a:t>
            </a:r>
            <a:r>
              <a:rPr lang="pl-PL" sz="2400" smtClean="0"/>
              <a:t/>
            </a:r>
            <a:br>
              <a:rPr lang="pl-PL" sz="2400" smtClean="0"/>
            </a:br>
            <a:endParaRPr lang="pl-PL" sz="2400" b="1" smtClean="0"/>
          </a:p>
        </p:txBody>
      </p:sp>
      <p:pic>
        <p:nvPicPr>
          <p:cNvPr id="22531" name="Symbol zastępczy zawartości 3" descr="Fotolia_94565259_X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3429000"/>
            <a:ext cx="4492625" cy="299878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pl-PL" sz="3600" smtClean="0"/>
              <a:t/>
            </a:r>
            <a:br>
              <a:rPr lang="pl-PL" sz="3600" smtClean="0"/>
            </a:br>
            <a:r>
              <a:rPr lang="pl-PL" sz="3600" b="1" smtClean="0"/>
              <a:t>- kompulsją (brakiem kontroli w nadużywaniu korzystania z komputera),</a:t>
            </a:r>
            <a:r>
              <a:rPr lang="pl-PL" b="1" smtClean="0"/>
              <a:t/>
            </a:r>
            <a:br>
              <a:rPr lang="pl-PL" b="1" smtClean="0"/>
            </a:br>
            <a:endParaRPr lang="pl-PL" b="1" smtClean="0"/>
          </a:p>
        </p:txBody>
      </p:sp>
      <p:pic>
        <p:nvPicPr>
          <p:cNvPr id="23555" name="Symbol zastępczy zawartości 4" descr="dziecko-przed-komputerem-379845-artic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16113"/>
            <a:ext cx="2662237" cy="1952625"/>
          </a:xfrm>
        </p:spPr>
      </p:pic>
      <p:pic>
        <p:nvPicPr>
          <p:cNvPr id="23556" name="Obraz 4" descr="dziecko-przed-telewizore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133600"/>
            <a:ext cx="4103688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b="1" smtClean="0"/>
              <a:t>- ukrywaniem, ile czasu dziecko rzeczywiście spędza przy komputerze, </a:t>
            </a:r>
            <a:br>
              <a:rPr lang="pl-PL" b="1" smtClean="0"/>
            </a:br>
            <a:r>
              <a:rPr lang="pl-PL" b="1" smtClean="0"/>
              <a:t>-łamaniem danego słowa,</a:t>
            </a:r>
            <a:br>
              <a:rPr lang="pl-PL" b="1" smtClean="0"/>
            </a:br>
            <a:r>
              <a:rPr lang="pl-PL" b="1" smtClean="0"/>
              <a:t> że "program potrwa jeszcze </a:t>
            </a:r>
            <a:br>
              <a:rPr lang="pl-PL" b="1" smtClean="0"/>
            </a:br>
            <a:r>
              <a:rPr lang="pl-PL" b="1" smtClean="0"/>
              <a:t>tylko 10 minut",</a:t>
            </a:r>
            <a:r>
              <a:rPr lang="pl-PL" smtClean="0"/>
              <a:t/>
            </a:r>
            <a:br>
              <a:rPr lang="pl-PL" smtClean="0"/>
            </a:br>
            <a:endParaRPr lang="pl-PL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smtClean="0"/>
              <a:t/>
            </a:r>
            <a:br>
              <a:rPr lang="pl-PL" sz="3600" smtClean="0"/>
            </a:br>
            <a:r>
              <a:rPr lang="pl-PL" sz="3600" smtClean="0"/>
              <a:t/>
            </a:r>
            <a:br>
              <a:rPr lang="pl-PL" sz="3600" smtClean="0"/>
            </a:br>
            <a:r>
              <a:rPr lang="pl-PL" sz="3600" smtClean="0"/>
              <a:t/>
            </a:r>
            <a:br>
              <a:rPr lang="pl-PL" sz="3600" smtClean="0"/>
            </a:br>
            <a:r>
              <a:rPr lang="pl-PL" sz="3600" smtClean="0"/>
              <a:t/>
            </a:r>
            <a:br>
              <a:rPr lang="pl-PL" sz="3600" smtClean="0"/>
            </a:br>
            <a:r>
              <a:rPr lang="pl-PL" sz="3600" smtClean="0"/>
              <a:t/>
            </a:r>
            <a:br>
              <a:rPr lang="pl-PL" sz="3600" smtClean="0"/>
            </a:br>
            <a:r>
              <a:rPr lang="pl-PL" sz="3600" smtClean="0"/>
              <a:t/>
            </a:r>
            <a:br>
              <a:rPr lang="pl-PL" sz="3600" smtClean="0"/>
            </a:br>
            <a:r>
              <a:rPr lang="pl-PL" sz="3600" b="1" smtClean="0"/>
              <a:t>-zespołem abstynencyjnym - złe samopoczucie w okresach pozbawienia możliwości korzystania z komputera,</a:t>
            </a:r>
            <a:br>
              <a:rPr lang="pl-PL" sz="3600" b="1" smtClean="0"/>
            </a:br>
            <a:r>
              <a:rPr lang="pl-PL" sz="3600" b="1" smtClean="0"/>
              <a:t>-depresją.</a:t>
            </a:r>
            <a:br>
              <a:rPr lang="pl-PL" sz="3600" b="1" smtClean="0"/>
            </a:br>
            <a:r>
              <a:rPr lang="pl-PL" sz="3600" b="1" smtClean="0"/>
              <a:t/>
            </a:r>
            <a:br>
              <a:rPr lang="pl-PL" sz="3600" b="1" smtClean="0"/>
            </a:br>
            <a:r>
              <a:rPr lang="pl-PL" sz="3600" b="1" smtClean="0"/>
              <a:t/>
            </a:r>
            <a:br>
              <a:rPr lang="pl-PL" sz="3600" b="1" smtClean="0"/>
            </a:br>
            <a:r>
              <a:rPr lang="pl-PL" sz="3600" b="1" smtClean="0"/>
              <a:t/>
            </a:r>
            <a:br>
              <a:rPr lang="pl-PL" sz="3600" b="1" smtClean="0"/>
            </a:br>
            <a:endParaRPr lang="pl-PL" sz="3600" b="1" smtClean="0"/>
          </a:p>
        </p:txBody>
      </p:sp>
      <p:pic>
        <p:nvPicPr>
          <p:cNvPr id="25603" name="Obraz 3" descr="1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852738"/>
            <a:ext cx="47529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3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1143000"/>
          </a:xfrm>
        </p:spPr>
        <p:txBody>
          <a:bodyPr/>
          <a:lstStyle/>
          <a:p>
            <a:r>
              <a:rPr lang="pl-PL" sz="3600" smtClean="0"/>
              <a:t/>
            </a:r>
            <a:br>
              <a:rPr lang="pl-PL" sz="3600" smtClean="0"/>
            </a:br>
            <a:r>
              <a:rPr lang="pl-PL" sz="3600" smtClean="0"/>
              <a:t/>
            </a:r>
            <a:br>
              <a:rPr lang="pl-PL" sz="3600" smtClean="0"/>
            </a:br>
            <a:r>
              <a:rPr lang="pl-PL" sz="3600" smtClean="0"/>
              <a:t/>
            </a:r>
            <a:br>
              <a:rPr lang="pl-PL" sz="3600" smtClean="0"/>
            </a:br>
            <a:r>
              <a:rPr lang="pl-PL" sz="3600" smtClean="0"/>
              <a:t/>
            </a:r>
            <a:br>
              <a:rPr lang="pl-PL" sz="3600" smtClean="0"/>
            </a:br>
            <a:r>
              <a:rPr lang="pl-PL" sz="3600" smtClean="0"/>
              <a:t/>
            </a:r>
            <a:br>
              <a:rPr lang="pl-PL" sz="3600" smtClean="0"/>
            </a:br>
            <a:r>
              <a:rPr lang="pl-PL" sz="3600" smtClean="0"/>
              <a:t/>
            </a:r>
            <a:br>
              <a:rPr lang="pl-PL" sz="3600" smtClean="0"/>
            </a:br>
            <a:r>
              <a:rPr lang="pl-PL" sz="3600" smtClean="0"/>
              <a:t/>
            </a:r>
            <a:br>
              <a:rPr lang="pl-PL" sz="3600" smtClean="0"/>
            </a:br>
            <a:r>
              <a:rPr lang="pl-PL" sz="3600" smtClean="0"/>
              <a:t/>
            </a:r>
            <a:br>
              <a:rPr lang="pl-PL" sz="3600" smtClean="0"/>
            </a:br>
            <a:r>
              <a:rPr lang="pl-PL" sz="3600" smtClean="0"/>
              <a:t/>
            </a:r>
            <a:br>
              <a:rPr lang="pl-PL" sz="3600" smtClean="0"/>
            </a:br>
            <a:r>
              <a:rPr lang="pl-PL" sz="3600" smtClean="0"/>
              <a:t/>
            </a:r>
            <a:br>
              <a:rPr lang="pl-PL" sz="3600" smtClean="0"/>
            </a:br>
            <a:r>
              <a:rPr lang="pl-PL" sz="3600" b="1" smtClean="0"/>
              <a:t>Szczególnie niebezpieczne może być niewłaściwie kontrolowane korzystanie przez młodsze dzieci z Internetu. </a:t>
            </a:r>
            <a:br>
              <a:rPr lang="pl-PL" sz="3600" b="1" smtClean="0"/>
            </a:br>
            <a:r>
              <a:rPr lang="pl-PL" sz="3600" b="1" smtClean="0"/>
              <a:t>Należy chronić maluchy przed: </a:t>
            </a:r>
            <a:r>
              <a:rPr lang="pl-PL" sz="3600" smtClean="0"/>
              <a:t/>
            </a:r>
            <a:br>
              <a:rPr lang="pl-PL" sz="3600" smtClean="0"/>
            </a:br>
            <a:r>
              <a:rPr lang="pl-PL" sz="3600" smtClean="0"/>
              <a:t> </a:t>
            </a:r>
            <a:br>
              <a:rPr lang="pl-PL" sz="3600" smtClean="0"/>
            </a:br>
            <a:endParaRPr lang="pl-PL" sz="360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-hakerami,</a:t>
            </a:r>
            <a:endParaRPr lang="pl-PL" smtClean="0"/>
          </a:p>
        </p:txBody>
      </p:sp>
      <p:pic>
        <p:nvPicPr>
          <p:cNvPr id="27651" name="Picture 2" descr="Znalezione obrazy dla zapytania ha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276475"/>
            <a:ext cx="58864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- możliwymi oszustami,</a:t>
            </a:r>
          </a:p>
        </p:txBody>
      </p:sp>
      <p:pic>
        <p:nvPicPr>
          <p:cNvPr id="28675" name="Symbol zastępczy zawartości 5" descr="internet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636838"/>
            <a:ext cx="442753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-przestępcami seksualnymi.</a:t>
            </a:r>
          </a:p>
        </p:txBody>
      </p:sp>
      <p:pic>
        <p:nvPicPr>
          <p:cNvPr id="29699" name="Symbol zastępczy zawartości 4" descr="1270555114_by_Krefetka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600200"/>
            <a:ext cx="6408737" cy="452596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/>
            </a:r>
            <a:br>
              <a:rPr lang="pl-PL" b="1" smtClean="0"/>
            </a:br>
            <a:r>
              <a:rPr lang="pl-PL" b="1" smtClean="0"/>
              <a:t/>
            </a:r>
            <a:br>
              <a:rPr lang="pl-PL" b="1" smtClean="0"/>
            </a:br>
            <a:r>
              <a:rPr lang="pl-PL" b="1" smtClean="0"/>
              <a:t>Od najwcześniejszych prób korzystania z Internetu naszym pociechom powinna towarzyszyć odpowiednia doza nieufności.</a:t>
            </a:r>
            <a:endParaRPr lang="pl-PL" smtClean="0"/>
          </a:p>
        </p:txBody>
      </p:sp>
      <p:pic>
        <p:nvPicPr>
          <p:cNvPr id="30723" name="Picture 3" descr="G:\BEZPIECZNE MEDIA\Dzieci_placa_w_sieci-6x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284538"/>
            <a:ext cx="50339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099" name="Symbol zastępczy zawartości 11" descr="dzieci-w-internec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213100"/>
            <a:ext cx="4510088" cy="3219450"/>
          </a:xfrm>
        </p:spPr>
      </p:pic>
      <p:pic>
        <p:nvPicPr>
          <p:cNvPr id="4100" name="Symbol zastępczy zawartości 12" descr="3d60e96607baeb50c298eaf91445de9e,62,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196975"/>
            <a:ext cx="4013200" cy="316865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z="4800" b="1" smtClean="0"/>
              <a:t>Naszym zadaniem</a:t>
            </a:r>
            <a:br>
              <a:rPr lang="pl-PL" sz="4800" b="1" smtClean="0"/>
            </a:br>
            <a:r>
              <a:rPr lang="pl-PL" sz="4800" b="1" smtClean="0"/>
              <a:t>-nauczycieli wychowawców-</a:t>
            </a:r>
            <a:br>
              <a:rPr lang="pl-PL" sz="4800" b="1" smtClean="0"/>
            </a:br>
            <a:r>
              <a:rPr lang="pl-PL" sz="4800" b="1" smtClean="0"/>
              <a:t> jest zachęcanie rodziców do:</a:t>
            </a:r>
            <a:br>
              <a:rPr lang="pl-PL" sz="4800" b="1" smtClean="0"/>
            </a:br>
            <a:endParaRPr lang="pl-PL" sz="4800" b="1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rgbClr val="FF0000"/>
                </a:solidFill>
              </a:rPr>
              <a:t>WSPÓLNEGO SPĘDZANIA CZASU Z DZIECKIEM...</a:t>
            </a:r>
          </a:p>
        </p:txBody>
      </p:sp>
      <p:pic>
        <p:nvPicPr>
          <p:cNvPr id="32771" name="Symbol zastępczy zawartości 4" descr="z rodzice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3068638"/>
            <a:ext cx="4652963" cy="3095625"/>
          </a:xfrm>
        </p:spPr>
      </p:pic>
      <p:pic>
        <p:nvPicPr>
          <p:cNvPr id="32772" name="Symbol zastępczy zawartości 6" descr="telemania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700213"/>
            <a:ext cx="3959225" cy="289877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33795" name="Symbol zastępczy tekstu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3796" name="Symbol zastępczy zawartości 8" descr="NTUweDM2NyFjcm9w,rodzic-jako-autorytet-dziec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89138"/>
            <a:ext cx="4040187" cy="2695575"/>
          </a:xfrm>
        </p:spPr>
      </p:pic>
      <p:sp>
        <p:nvSpPr>
          <p:cNvPr id="33797" name="Symbol zastępczy tekstu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3798" name="Symbol zastępczy zawartości 13" descr="images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836613"/>
            <a:ext cx="3698875" cy="2462212"/>
          </a:xfrm>
        </p:spPr>
      </p:pic>
      <p:pic>
        <p:nvPicPr>
          <p:cNvPr id="33799" name="Symbol zastępczy zawartości 4" descr="images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89363"/>
            <a:ext cx="4130675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zawartości 2"/>
          <p:cNvSpPr>
            <a:spLocks noGrp="1"/>
          </p:cNvSpPr>
          <p:nvPr>
            <p:ph idx="4294967295"/>
          </p:nvPr>
        </p:nvSpPr>
        <p:spPr>
          <a:xfrm>
            <a:off x="250825" y="549275"/>
            <a:ext cx="8569325" cy="6308725"/>
          </a:xfrm>
        </p:spPr>
        <p:txBody>
          <a:bodyPr/>
          <a:lstStyle/>
          <a:p>
            <a:pPr algn="just"/>
            <a:r>
              <a:rPr lang="pl-PL" sz="2000" b="1" smtClean="0"/>
              <a:t>gry,np. warcaby. gry planszowe – jest ich naprawdę wiele, a niektóre są kooperacyjne, czyli uczestnicy gry tworzą drużynę i mają wspólne zadanie, a nie rywalizują między sobą,</a:t>
            </a:r>
          </a:p>
          <a:p>
            <a:pPr algn="just"/>
            <a:r>
              <a:rPr lang="pl-PL" sz="2000" b="1" smtClean="0"/>
              <a:t>zabawy plastyczne, np. lepienie z gliny czy plasteliny albo zabawa masą solną z dodatkiem przypraw kuchennych – zawsze jest dużo śmiechu i ogrom zapachów: od kawy przez pieprz, majeranek do rozmarynu,</a:t>
            </a:r>
          </a:p>
          <a:p>
            <a:pPr algn="just"/>
            <a:r>
              <a:rPr lang="pl-PL" sz="2000" b="1" smtClean="0"/>
              <a:t>zabawy w terenie: wycieczki rowerowe, podchody, robienie zielnika – czasem i dorośli potrzebują się doszkolić z botaniki, a w internecie można znaleźć wszystkie rośliny, które spotykamy na drodze,</a:t>
            </a:r>
          </a:p>
          <a:p>
            <a:pPr algn="just"/>
            <a:r>
              <a:rPr lang="pl-PL" sz="2000" b="1" smtClean="0"/>
              <a:t>czytanie książek, wspólne pisanie opowiadań,</a:t>
            </a:r>
          </a:p>
          <a:p>
            <a:pPr algn="just"/>
            <a:r>
              <a:rPr lang="pl-PL" sz="2000" b="1" smtClean="0"/>
              <a:t>wspólne gotowanie,</a:t>
            </a:r>
          </a:p>
          <a:p>
            <a:pPr algn="just"/>
            <a:r>
              <a:rPr lang="pl-PL" sz="2000" b="1" smtClean="0"/>
              <a:t>wspólne rysowanie – zacznij jakiś kształt i poproś dziecko, aby dokończyło rysunek, i na odwrót,</a:t>
            </a:r>
          </a:p>
          <a:p>
            <a:pPr algn="just"/>
            <a:r>
              <a:rPr lang="pl-PL" sz="2000" b="1" smtClean="0"/>
              <a:t>wspólne nicnierobienie i leniuchowanie – ot, choćby leżenie na trawie i obserwowanie obłoków.</a:t>
            </a:r>
          </a:p>
          <a:p>
            <a:endParaRPr lang="pl-PL" smtClean="0"/>
          </a:p>
          <a:p>
            <a:endParaRPr lang="pl-PL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223963"/>
          </a:xfrm>
        </p:spPr>
        <p:txBody>
          <a:bodyPr/>
          <a:lstStyle/>
          <a:p>
            <a:r>
              <a:rPr lang="pl-PL" b="1" smtClean="0"/>
              <a:t/>
            </a:r>
            <a:br>
              <a:rPr lang="pl-PL" b="1" smtClean="0"/>
            </a:br>
            <a:r>
              <a:rPr lang="pl-PL" b="1" smtClean="0"/>
              <a:t>…i sprawdzania, co dziecko robi przy komputerze i co ogląda w Internecie i telewizji.</a:t>
            </a:r>
            <a:r>
              <a:rPr lang="pl-PL" smtClean="0"/>
              <a:t/>
            </a:r>
            <a:br>
              <a:rPr lang="pl-PL" smtClean="0"/>
            </a:br>
            <a:r>
              <a:rPr lang="pl-PL" sz="3600" smtClean="0"/>
              <a:t>(kontrola rodzicielska)</a:t>
            </a:r>
          </a:p>
        </p:txBody>
      </p:sp>
      <p:pic>
        <p:nvPicPr>
          <p:cNvPr id="35843" name="Symbol zastępczy zawartości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7975" y="3068638"/>
            <a:ext cx="6532563" cy="352425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6867" name="Symbol zastępczy zawartości 3" descr="komputery-internet-korzysci-i-zagrozenia_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8425" y="-33338"/>
            <a:ext cx="9242425" cy="689133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…dziecko szczęśliwe, </a:t>
            </a:r>
            <a:br>
              <a:rPr lang="pl-PL" b="1" smtClean="0"/>
            </a:br>
            <a:r>
              <a:rPr lang="pl-PL" b="1" smtClean="0"/>
              <a:t>to dziecko uśmiechnięte…</a:t>
            </a:r>
            <a:endParaRPr lang="pl-PL" smtClean="0"/>
          </a:p>
        </p:txBody>
      </p:sp>
      <p:pic>
        <p:nvPicPr>
          <p:cNvPr id="37891" name="Picture 2" descr="Znalezione obrazy dla zapytania usmiech dziec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0" y="3573463"/>
            <a:ext cx="4589463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Symbol zastępczy zawartości 4" descr="ghKktkqTURBXy81YWJjZDcwYzIzMmJkZjA5MmM1YTEwOWRhMzVkZTEwMy5qcGVnkpUDAHHNA-bNAdiTBc0EdM0CH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46291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8915" name="Symbol zastępczy zawartości 6" descr="dziec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333375"/>
            <a:ext cx="7345362" cy="5792788"/>
          </a:xfrm>
        </p:spPr>
      </p:pic>
    </p:spTree>
  </p:cSld>
  <p:clrMapOvr>
    <a:masterClrMapping/>
  </p:clrMapOvr>
  <p:transition spd="slow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POLECANE BAJKI BEZ PRZEMOCY:</a:t>
            </a:r>
          </a:p>
        </p:txBody>
      </p:sp>
      <p:sp>
        <p:nvSpPr>
          <p:cNvPr id="39939" name="Symbol zastępczy zawartości 4"/>
          <p:cNvSpPr>
            <a:spLocks noGrp="1"/>
          </p:cNvSpPr>
          <p:nvPr>
            <p:ph idx="1"/>
          </p:nvPr>
        </p:nvSpPr>
        <p:spPr>
          <a:xfrm>
            <a:off x="611188" y="1700213"/>
            <a:ext cx="8229600" cy="4525962"/>
          </a:xfrm>
        </p:spPr>
        <p:txBody>
          <a:bodyPr/>
          <a:lstStyle/>
          <a:p>
            <a:pPr algn="ctr"/>
            <a:r>
              <a:rPr lang="pl-PL" b="1" smtClean="0">
                <a:hlinkClick r:id="rId2"/>
              </a:rPr>
              <a:t>Bolek i Lolek</a:t>
            </a:r>
          </a:p>
          <a:p>
            <a:pPr algn="ctr"/>
            <a:r>
              <a:rPr lang="pl-PL" b="1" smtClean="0">
                <a:hlinkClick r:id="rId2"/>
              </a:rPr>
              <a:t>Krecik</a:t>
            </a:r>
          </a:p>
          <a:p>
            <a:pPr algn="ctr"/>
            <a:r>
              <a:rPr lang="pl-PL" b="1" smtClean="0">
                <a:hlinkClick r:id="rId2"/>
              </a:rPr>
              <a:t>Miś Uszatek</a:t>
            </a:r>
          </a:p>
          <a:p>
            <a:pPr algn="ctr"/>
            <a:r>
              <a:rPr lang="pl-PL" b="1" smtClean="0">
                <a:hlinkClick r:id="rId2"/>
              </a:rPr>
              <a:t>Wędrówki Pyzy</a:t>
            </a:r>
            <a:endParaRPr lang="pl-PL" b="1" smtClean="0"/>
          </a:p>
          <a:p>
            <a:pPr algn="ctr"/>
            <a:r>
              <a:rPr lang="pl-PL" b="1" smtClean="0">
                <a:hlinkClick r:id="rId3"/>
              </a:rPr>
              <a:t>Przygód kilka wróbla Ćwirka</a:t>
            </a:r>
            <a:endParaRPr lang="pl-PL" b="1" smtClean="0"/>
          </a:p>
          <a:p>
            <a:pPr algn="ctr"/>
            <a:r>
              <a:rPr lang="pl-PL" b="1" smtClean="0">
                <a:hlinkClick r:id="rId4"/>
              </a:rPr>
              <a:t>Biały delfin Um</a:t>
            </a:r>
            <a:endParaRPr lang="pl-PL" b="1" smtClean="0"/>
          </a:p>
          <a:p>
            <a:pPr algn="ctr"/>
            <a:r>
              <a:rPr lang="pl-PL" b="1" u="sng" smtClean="0">
                <a:solidFill>
                  <a:srgbClr val="3333FF"/>
                </a:solidFill>
              </a:rPr>
              <a:t>Miś Colargol</a:t>
            </a:r>
          </a:p>
          <a:p>
            <a:pPr algn="ctr"/>
            <a:r>
              <a:rPr lang="pl-PL" b="1" u="sng" smtClean="0">
                <a:solidFill>
                  <a:srgbClr val="3333FF"/>
                </a:solidFill>
              </a:rPr>
              <a:t>i wiele innych….</a:t>
            </a:r>
            <a:endParaRPr lang="pl-PL" u="sng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l-PL" sz="4400" dirty="0" smtClean="0"/>
              <a:t>Dziękuję za uwagę.</a:t>
            </a:r>
            <a:endParaRPr lang="pl-PL" sz="4400" dirty="0"/>
          </a:p>
        </p:txBody>
      </p:sp>
      <p:sp>
        <p:nvSpPr>
          <p:cNvPr id="4096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pl-PL" sz="7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KORZYŚCI I ZAGROŻENIA ZE STRONY INTERNETU:</a:t>
            </a:r>
          </a:p>
        </p:txBody>
      </p:sp>
      <p:pic>
        <p:nvPicPr>
          <p:cNvPr id="5123" name="Symbol zastępczy zawartości 11" descr="kompu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89138"/>
            <a:ext cx="4600575" cy="3960812"/>
          </a:xfrm>
        </p:spPr>
      </p:pic>
      <p:pic>
        <p:nvPicPr>
          <p:cNvPr id="5124" name="Symbol zastępczy zawartości 14" descr="Zagrożen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349500"/>
            <a:ext cx="4572000" cy="388778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6147" name="Symbol zastępczy zawartości 10" descr="ZŁE+STRONY+INTERNETU+(ZAGROŻENIA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60350"/>
            <a:ext cx="8424862" cy="63373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smtClean="0"/>
              <a:t>Prawdziwe kłopoty zaczynają się, gdy dziecko zaczyna przejawiać symptomy uzależnienia od szklanego ekranu:</a:t>
            </a:r>
            <a:endParaRPr lang="pl-PL" sz="3200" smtClean="0"/>
          </a:p>
        </p:txBody>
      </p:sp>
      <p:sp>
        <p:nvSpPr>
          <p:cNvPr id="7171" name="Symbol zastępczy teks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7172" name="Symbol zastępczy zawartości 6" descr="images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852738"/>
            <a:ext cx="4186237" cy="2520950"/>
          </a:xfrm>
        </p:spPr>
      </p:pic>
      <p:sp>
        <p:nvSpPr>
          <p:cNvPr id="7173" name="Symbol zastępczy tekstu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7174" name="Symbol zastępczy zawartości 10" descr="147453048-730x67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276475"/>
            <a:ext cx="4041775" cy="37322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pl-PL" b="1" smtClean="0"/>
              <a:t>    </a:t>
            </a:r>
          </a:p>
        </p:txBody>
      </p:sp>
      <p:pic>
        <p:nvPicPr>
          <p:cNvPr id="8196" name="Symbol zastępczy zawartości 4" descr="JAK+RODZICE+MOGĄ+ROZPOZNAĆ+PIERWSZE+SYMPTOMY+ZAGROŻEN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3312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/>
            </a:r>
            <a:br>
              <a:rPr lang="pl-PL" b="1" smtClean="0"/>
            </a:br>
            <a:r>
              <a:rPr lang="pl-PL" b="1" smtClean="0"/>
              <a:t>Dziecko uzależnione od internetu i komputera często zasypia </a:t>
            </a:r>
            <a:br>
              <a:rPr lang="pl-PL" b="1" smtClean="0"/>
            </a:br>
            <a:r>
              <a:rPr lang="pl-PL" b="1" smtClean="0"/>
              <a:t>na lub przy klawiaturze.</a:t>
            </a:r>
          </a:p>
        </p:txBody>
      </p:sp>
      <p:pic>
        <p:nvPicPr>
          <p:cNvPr id="9219" name="Obraz 2" descr="interne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950" y="3644900"/>
            <a:ext cx="4105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Obraz 3" descr="internet-addiction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420938"/>
            <a:ext cx="4140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10244" name="Prostokąt 6"/>
          <p:cNvSpPr>
            <a:spLocks noChangeArrowheads="1"/>
          </p:cNvSpPr>
          <p:nvPr/>
        </p:nvSpPr>
        <p:spPr bwMode="auto">
          <a:xfrm>
            <a:off x="539750" y="981075"/>
            <a:ext cx="82089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3200"/>
              <a:t> </a:t>
            </a:r>
          </a:p>
          <a:p>
            <a:pPr algn="just"/>
            <a:endParaRPr lang="pl-PL" sz="3200" b="1"/>
          </a:p>
          <a:p>
            <a:pPr algn="ctr"/>
            <a:r>
              <a:rPr lang="pl-PL" sz="3200" b="1"/>
              <a:t>Objawy, które powinny zaniepokoić rodziców i skłonić ich do interwencji, to: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248</Words>
  <Application>Microsoft Office PowerPoint</Application>
  <PresentationFormat>Pokaz na ekranie (4:3)</PresentationFormat>
  <Paragraphs>53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2" baseType="lpstr">
      <vt:lpstr>Arial</vt:lpstr>
      <vt:lpstr>Calibri</vt:lpstr>
      <vt:lpstr>Motyw pakietu Office</vt:lpstr>
      <vt:lpstr>  „DZIECKO I MEDIA.”  Jak uchronić dziecko przed niebezpieczeństwem  szklanego ekranu? .</vt:lpstr>
      <vt:lpstr>       Używanie komputera czy telewizora jako jednego  z pożytecznych narzędzi poszerzających możliwości rozwoju dziecka może przynieść duże korzyści; niebezpieczne natomiast staje się nadużywanie ich. Obecnie coraz młodsze dzieci mają kontakt z komputerem i telewizorem, niejednokrotnie posługując się nimi bardziej sprawnie niż rodzice. Nie można zapominać jednak  o destrukcyjnym wpływie na psychikę dzieci łatwo dostępnych gier komputerowych czy bajek, w których występuje wysoki poziom agresji słownej i nadmiar niepotrzebnych informacji. Każdy program, z którego korzysta dziecko, powinien być dostosowany do jego poziomu rozwoju                i możliwości percepcyjnych, najlepiej na licencji, co stanowi zabezpieczenie przed dostępem do niewłaściwych treści</vt:lpstr>
      <vt:lpstr>Slajd 3</vt:lpstr>
      <vt:lpstr>KORZYŚCI I ZAGROŻENIA ZE STRONY INTERNETU:</vt:lpstr>
      <vt:lpstr>Slajd 5</vt:lpstr>
      <vt:lpstr>Prawdziwe kłopoty zaczynają się, gdy dziecko zaczyna przejawiać symptomy uzależnienia od szklanego ekranu:</vt:lpstr>
      <vt:lpstr>Slajd 7</vt:lpstr>
      <vt:lpstr> Dziecko uzależnione od internetu i komputera często zasypia  na lub przy klawiaturze.</vt:lpstr>
      <vt:lpstr>Slajd 9</vt:lpstr>
      <vt:lpstr> POGORSZENIE STANU ZDROWIA, KTÓRE SKUTKUJE:</vt:lpstr>
      <vt:lpstr>- wadami  wzroku, - podrażnieniem spojówek i skóry,</vt:lpstr>
      <vt:lpstr> - wadami postawy i kalectwem,</vt:lpstr>
      <vt:lpstr>  - bezsennością, </vt:lpstr>
      <vt:lpstr>-otyłością  (jedzenie fast foodów) </vt:lpstr>
      <vt:lpstr>  - zaburzeniem koncentracji uwagi                  i sprawnością myślenia,</vt:lpstr>
      <vt:lpstr>  - nadpobudliwością, -agresją słowną i fizyczną, -rozdrażnieniem, </vt:lpstr>
      <vt:lpstr>Slajd 17</vt:lpstr>
      <vt:lpstr>       - odrealnieniem, oddzieleniem od rzeczywistości (dziecko uznaje gry, filmy, informacje, np. z sieci, za jedyną rzeczywistość, ważniejszą od codziennej), </vt:lpstr>
      <vt:lpstr>Slajd 19</vt:lpstr>
      <vt:lpstr>  -naśladowaniem negatywnych cech bohaterów  bajek i gier komputerowych,  </vt:lpstr>
      <vt:lpstr>     - frustracją w przypadku pozbawienia możliwości korzystania                z komputera, przerwania gry, oglądania filmu itp. i powstająca na bazie frustracji agresja o różnych przejawach i skutkach, przedłużanie, przeciąganie czasu spędzanego przed ekranem, opóźnianie czasu pójścia spać, rezygnacja z posiłków na rzecz zabawy z komputerem, </vt:lpstr>
      <vt:lpstr> - kompulsją (brakiem kontroli w nadużywaniu korzystania z komputera), </vt:lpstr>
      <vt:lpstr>       - ukrywaniem, ile czasu dziecko rzeczywiście spędza przy komputerze,  -łamaniem danego słowa,  że "program potrwa jeszcze  tylko 10 minut", </vt:lpstr>
      <vt:lpstr>      -zespołem abstynencyjnym - złe samopoczucie w okresach pozbawienia możliwości korzystania z komputera, -depresją.    </vt:lpstr>
      <vt:lpstr>          Szczególnie niebezpieczne może być niewłaściwie kontrolowane korzystanie przez młodsze dzieci z Internetu.  Należy chronić maluchy przed:    </vt:lpstr>
      <vt:lpstr>-hakerami,</vt:lpstr>
      <vt:lpstr>- możliwymi oszustami,</vt:lpstr>
      <vt:lpstr>-przestępcami seksualnymi.</vt:lpstr>
      <vt:lpstr>  Od najwcześniejszych prób korzystania z Internetu naszym pociechom powinna towarzyszyć odpowiednia doza nieufności.</vt:lpstr>
      <vt:lpstr>     Naszym zadaniem -nauczycieli wychowawców-  jest zachęcanie rodziców do: </vt:lpstr>
      <vt:lpstr>WSPÓLNEGO SPĘDZANIA CZASU Z DZIECKIEM...</vt:lpstr>
      <vt:lpstr>Slajd 32</vt:lpstr>
      <vt:lpstr>Slajd 33</vt:lpstr>
      <vt:lpstr> …i sprawdzania, co dziecko robi przy komputerze i co ogląda w Internecie i telewizji. (kontrola rodzicielska)</vt:lpstr>
      <vt:lpstr>Slajd 35</vt:lpstr>
      <vt:lpstr>…dziecko szczęśliwe,  to dziecko uśmiechnięte…</vt:lpstr>
      <vt:lpstr>Slajd 37</vt:lpstr>
      <vt:lpstr>POLECANE BAJKI BEZ PRZEMOCY:</vt:lpstr>
      <vt:lpstr>Dziękuję za uwagę.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DZIECKO I MEDIA.</dc:title>
  <dc:creator>V. Ł.</dc:creator>
  <cp:lastModifiedBy>V. Ł.</cp:lastModifiedBy>
  <cp:revision>60</cp:revision>
  <dcterms:created xsi:type="dcterms:W3CDTF">2016-10-24T18:50:32Z</dcterms:created>
  <dcterms:modified xsi:type="dcterms:W3CDTF">2018-02-19T17:35:05Z</dcterms:modified>
</cp:coreProperties>
</file>